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6" r:id="rId2"/>
    <p:sldId id="287" r:id="rId3"/>
    <p:sldId id="288" r:id="rId4"/>
    <p:sldId id="284" r:id="rId5"/>
    <p:sldId id="289" r:id="rId6"/>
    <p:sldId id="256" r:id="rId7"/>
    <p:sldId id="291" r:id="rId8"/>
    <p:sldId id="258" r:id="rId9"/>
    <p:sldId id="259" r:id="rId10"/>
    <p:sldId id="260" r:id="rId11"/>
    <p:sldId id="261" r:id="rId12"/>
    <p:sldId id="299" r:id="rId13"/>
    <p:sldId id="263" r:id="rId14"/>
    <p:sldId id="264" r:id="rId15"/>
    <p:sldId id="272" r:id="rId16"/>
    <p:sldId id="297" r:id="rId17"/>
    <p:sldId id="273" r:id="rId18"/>
    <p:sldId id="274" r:id="rId19"/>
  </p:sldIdLst>
  <p:sldSz cx="9144000" cy="6858000" type="screen4x3"/>
  <p:notesSz cx="6788150" cy="992346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84164" autoAdjust="0"/>
  </p:normalViewPr>
  <p:slideViewPr>
    <p:cSldViewPr>
      <p:cViewPr varScale="1">
        <p:scale>
          <a:sx n="97" d="100"/>
          <a:sy n="97" d="100"/>
        </p:scale>
        <p:origin x="-23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4925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C079104-670B-45C4-B2BC-3723E09FD9EC}" type="datetimeFigureOut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3288"/>
            <a:ext cx="5429250" cy="44656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4925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D44A0A3-5D29-47E0-9600-A04AFC6DDAA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286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DDABF0-11A7-45C1-A72B-9A90EA68DF27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435F9-405E-4C4C-BBEB-9147B5ED5DAE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307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597E05-83FC-4262-A4FC-7C700C90CF57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ko-KR" altLang="en-US" smtClean="0"/>
              <a:t>기술분류는 대분류</a:t>
            </a:r>
            <a:r>
              <a:rPr lang="en-US" altLang="ko-KR" smtClean="0"/>
              <a:t>, </a:t>
            </a:r>
            <a:r>
              <a:rPr lang="ko-KR" altLang="en-US" smtClean="0"/>
              <a:t>중분류</a:t>
            </a:r>
            <a:r>
              <a:rPr lang="en-US" altLang="ko-KR" smtClean="0"/>
              <a:t>, </a:t>
            </a:r>
            <a:r>
              <a:rPr lang="ko-KR" altLang="en-US" smtClean="0"/>
              <a:t>소분류</a:t>
            </a:r>
            <a:r>
              <a:rPr lang="en-US" altLang="ko-KR" smtClean="0"/>
              <a:t>, </a:t>
            </a:r>
            <a:r>
              <a:rPr lang="ko-KR" altLang="en-US" smtClean="0"/>
              <a:t>세분류 </a:t>
            </a:r>
            <a:r>
              <a:rPr lang="en-US" altLang="ko-KR" smtClean="0"/>
              <a:t>4</a:t>
            </a:r>
            <a:r>
              <a:rPr lang="ko-KR" altLang="en-US" smtClean="0"/>
              <a:t>개로 분류됩니다</a:t>
            </a:r>
            <a:r>
              <a:rPr lang="en-US" altLang="ko-KR" smtClean="0"/>
              <a:t>. (</a:t>
            </a:r>
            <a:r>
              <a:rPr lang="ko-KR" altLang="en-US" smtClean="0"/>
              <a:t>정보통신분류를 제외한 모든 분류는 소분류까지 분류됩니다</a:t>
            </a:r>
            <a:r>
              <a:rPr lang="en-US" altLang="ko-KR" smtClean="0"/>
              <a:t>)</a:t>
            </a:r>
          </a:p>
          <a:p>
            <a:pPr>
              <a:buFontTx/>
              <a:buChar char="-"/>
            </a:pPr>
            <a:r>
              <a:rPr lang="ko-KR" altLang="en-US" smtClean="0"/>
              <a:t>검색버튼을 누르면 기술분류 팝업창이 뜹니다</a:t>
            </a:r>
            <a:r>
              <a:rPr lang="en-US" altLang="ko-KR" smtClean="0"/>
              <a:t>. (</a:t>
            </a:r>
            <a:r>
              <a:rPr lang="ko-KR" altLang="en-US" smtClean="0"/>
              <a:t>마우스 클릭으로 분류선택이 가능합니다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연차 입력 시 총연차를 초과할 수 없습니다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총연구기간 입력은 달력창을 이용합니다</a:t>
            </a:r>
            <a:r>
              <a:rPr lang="en-US" altLang="ko-KR" smtClean="0"/>
              <a:t>. (</a:t>
            </a:r>
            <a:r>
              <a:rPr lang="ko-KR" altLang="en-US" smtClean="0"/>
              <a:t>직접입력도 가능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사업계획서는 한글</a:t>
            </a:r>
            <a:r>
              <a:rPr lang="en-US" altLang="ko-KR" smtClean="0"/>
              <a:t>(hwp)</a:t>
            </a:r>
            <a:r>
              <a:rPr lang="ko-KR" altLang="en-US" smtClean="0"/>
              <a:t>파일이나 </a:t>
            </a:r>
            <a:r>
              <a:rPr lang="en-US" altLang="ko-KR" smtClean="0"/>
              <a:t>PDF</a:t>
            </a:r>
            <a:r>
              <a:rPr lang="ko-KR" altLang="en-US" smtClean="0"/>
              <a:t>파일만 가능합니다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  </a:t>
            </a:r>
            <a:r>
              <a:rPr lang="ko-KR" altLang="en-US" smtClean="0"/>
              <a:t>파일등록 버튼을 눌러 찾아보기 창에서 사업계획서를 선택합니다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  </a:t>
            </a:r>
            <a:r>
              <a:rPr lang="ko-KR" altLang="en-US" smtClean="0"/>
              <a:t>파일삭제 버튼을 누르면 파일을 선택하기 이전으로 돌아갑니다</a:t>
            </a:r>
            <a:r>
              <a:rPr lang="en-US" altLang="ko-KR" smtClean="0"/>
              <a:t>.</a:t>
            </a:r>
            <a:r>
              <a:rPr lang="ko-KR" altLang="en-US" smtClean="0"/>
              <a:t> </a:t>
            </a:r>
            <a:endParaRPr lang="en-US" altLang="ko-KR" smtClean="0"/>
          </a:p>
          <a:p>
            <a:r>
              <a:rPr lang="en-US" altLang="ko-KR" smtClean="0"/>
              <a:t>-</a:t>
            </a:r>
            <a:r>
              <a:rPr lang="ko-KR" altLang="en-US" smtClean="0"/>
              <a:t>임시저장을 눌러 저장한 다음에 다음단계를 눌러 진행합니다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0F20DE-0055-45CA-A779-863C1561518D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smtClean="0"/>
              <a:t>-</a:t>
            </a:r>
            <a:r>
              <a:rPr lang="ko-KR" altLang="en-US" smtClean="0"/>
              <a:t>최종목표는 글자 길이가 </a:t>
            </a:r>
            <a:r>
              <a:rPr lang="en-US" altLang="ko-KR" smtClean="0"/>
              <a:t>2700</a:t>
            </a:r>
            <a:r>
              <a:rPr lang="ko-KR" altLang="en-US" smtClean="0"/>
              <a:t>바이트를 초과할 수 없습니다</a:t>
            </a:r>
            <a:r>
              <a:rPr lang="en-US" altLang="ko-KR" smtClean="0"/>
              <a:t>.(</a:t>
            </a:r>
            <a:r>
              <a:rPr lang="ko-KR" altLang="en-US" smtClean="0"/>
              <a:t>공통사항임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키워드는 한글</a:t>
            </a:r>
            <a:r>
              <a:rPr lang="en-US" altLang="ko-KR" smtClean="0"/>
              <a:t>, </a:t>
            </a:r>
            <a:r>
              <a:rPr lang="ko-KR" altLang="en-US" smtClean="0"/>
              <a:t>영문별로 반드시 한 개이상 입력합니다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과제정보에서 설정한 연차 </a:t>
            </a:r>
            <a:r>
              <a:rPr lang="en-US" altLang="ko-KR" smtClean="0"/>
              <a:t>(</a:t>
            </a:r>
            <a:r>
              <a:rPr lang="ko-KR" altLang="en-US" smtClean="0"/>
              <a:t>탭으로 구분</a:t>
            </a:r>
            <a:r>
              <a:rPr lang="en-US" altLang="ko-KR" smtClean="0"/>
              <a:t>)</a:t>
            </a:r>
            <a:r>
              <a:rPr lang="ko-KR" altLang="en-US" smtClean="0"/>
              <a:t>에 따라 연차별로 당해수행기간</a:t>
            </a:r>
            <a:r>
              <a:rPr lang="en-US" altLang="ko-KR" smtClean="0"/>
              <a:t>, </a:t>
            </a:r>
            <a:r>
              <a:rPr lang="ko-KR" altLang="en-US" smtClean="0"/>
              <a:t>목적</a:t>
            </a:r>
            <a:r>
              <a:rPr lang="en-US" altLang="ko-KR" smtClean="0"/>
              <a:t>, </a:t>
            </a:r>
            <a:r>
              <a:rPr lang="ko-KR" altLang="en-US" smtClean="0"/>
              <a:t>주요내용</a:t>
            </a:r>
            <a:r>
              <a:rPr lang="en-US" altLang="ko-KR" smtClean="0"/>
              <a:t>, </a:t>
            </a:r>
            <a:r>
              <a:rPr lang="ko-KR" altLang="en-US" smtClean="0"/>
              <a:t>기대효과 등 정보를 입력합니다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총연구기간은 과제기본정보에서 등록한 총연구기간임 </a:t>
            </a:r>
            <a:r>
              <a:rPr lang="en-US" altLang="ko-KR" smtClean="0"/>
              <a:t>(</a:t>
            </a:r>
            <a:r>
              <a:rPr lang="ko-KR" altLang="en-US" smtClean="0"/>
              <a:t>입력불가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당해수행기간은 총연구기간 일자 범위 안에서 입력가능 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목적</a:t>
            </a:r>
            <a:r>
              <a:rPr lang="en-US" altLang="ko-KR" smtClean="0"/>
              <a:t>, </a:t>
            </a:r>
            <a:r>
              <a:rPr lang="ko-KR" altLang="en-US" smtClean="0"/>
              <a:t>주요내용</a:t>
            </a:r>
            <a:r>
              <a:rPr lang="en-US" altLang="ko-KR" smtClean="0"/>
              <a:t>, </a:t>
            </a:r>
            <a:r>
              <a:rPr lang="ko-KR" altLang="en-US" smtClean="0"/>
              <a:t>기대효과 입력 시 특수문자 사용을 제한합니다</a:t>
            </a:r>
            <a:r>
              <a:rPr lang="en-US" altLang="ko-KR" smtClean="0"/>
              <a:t>.</a:t>
            </a:r>
          </a:p>
          <a:p>
            <a:endParaRPr lang="ko-KR" altLang="en-US" smtClean="0"/>
          </a:p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1210C8-5515-45B5-95D5-6389721D031E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smtClean="0"/>
              <a:t>-</a:t>
            </a:r>
            <a:r>
              <a:rPr lang="ko-KR" altLang="en-US" smtClean="0"/>
              <a:t>참여구분은 주관기관</a:t>
            </a:r>
            <a:r>
              <a:rPr lang="en-US" altLang="ko-KR" smtClean="0"/>
              <a:t>, </a:t>
            </a:r>
            <a:r>
              <a:rPr lang="ko-KR" altLang="en-US" smtClean="0"/>
              <a:t>참여기관 중에 선택합니다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참여구분이 주관기관이면 참여인력 역할구분이 총괄책임자 이어야 하고 </a:t>
            </a:r>
            <a:endParaRPr lang="en-US" altLang="ko-KR" smtClean="0"/>
          </a:p>
          <a:p>
            <a:r>
              <a:rPr lang="en-US" altLang="ko-KR" smtClean="0"/>
              <a:t>                  </a:t>
            </a:r>
            <a:r>
              <a:rPr lang="ko-KR" altLang="en-US" smtClean="0"/>
              <a:t>참여기관이면 역할구분이 공동책임자 이어야 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기관 입력 시 기관 선택은 검색 버튼을 누르면 뜨는 기관 정보 새 창에서 합니다</a:t>
            </a:r>
            <a:r>
              <a:rPr lang="en-US" altLang="ko-KR" smtClean="0"/>
              <a:t>. (11</a:t>
            </a:r>
            <a:r>
              <a:rPr lang="ko-KR" altLang="en-US" smtClean="0"/>
              <a:t>페이지 참조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기관 주소는 검색 버튼을 눌러 주소를 선택합니다</a:t>
            </a:r>
            <a:r>
              <a:rPr lang="en-US" altLang="ko-KR" smtClean="0"/>
              <a:t>. </a:t>
            </a:r>
            <a:r>
              <a:rPr lang="ko-KR" altLang="en-US" smtClean="0"/>
              <a:t>상세주소는 필요에 따라 입력합니다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이메일 주소는 먼저 이메일</a:t>
            </a:r>
            <a:r>
              <a:rPr lang="en-US" altLang="ko-KR" smtClean="0"/>
              <a:t>(</a:t>
            </a:r>
            <a:r>
              <a:rPr lang="ko-KR" altLang="en-US" smtClean="0"/>
              <a:t>예</a:t>
            </a:r>
            <a:r>
              <a:rPr lang="en-US" altLang="ko-KR" smtClean="0"/>
              <a:t>:</a:t>
            </a:r>
            <a:r>
              <a:rPr lang="ko-KR" altLang="en-US" smtClean="0"/>
              <a:t>한메일</a:t>
            </a:r>
            <a:r>
              <a:rPr lang="en-US" altLang="ko-KR" smtClean="0"/>
              <a:t>)</a:t>
            </a:r>
            <a:r>
              <a:rPr lang="ko-KR" altLang="en-US" smtClean="0"/>
              <a:t>을 선택하고 이메일</a:t>
            </a:r>
            <a:r>
              <a:rPr lang="en-US" altLang="ko-KR" smtClean="0"/>
              <a:t>ID</a:t>
            </a:r>
            <a:r>
              <a:rPr lang="ko-KR" altLang="en-US" smtClean="0"/>
              <a:t>만 입력가능합니다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  </a:t>
            </a:r>
            <a:r>
              <a:rPr lang="ko-KR" altLang="en-US" smtClean="0"/>
              <a:t>직접인력을 선택하면 이메일</a:t>
            </a:r>
            <a:r>
              <a:rPr lang="en-US" altLang="ko-KR" smtClean="0"/>
              <a:t>ID, </a:t>
            </a:r>
            <a:r>
              <a:rPr lang="ko-KR" altLang="en-US" smtClean="0"/>
              <a:t>주소 모두 입력해야 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참여기간과 참여율은 참여 차수별로 입력해야 하며 참여율은 소수점 첫째 자리까지 입력가능 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사업비정보는 원단위로 입력하고 합계는 자동계산이 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  </a:t>
            </a:r>
            <a:r>
              <a:rPr lang="ko-KR" altLang="en-US" smtClean="0"/>
              <a:t>임시저장할 경우 내부적으로 다시 한번 합계가 자동계산이 되어 저장됩니다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   </a:t>
            </a:r>
            <a:r>
              <a:rPr lang="ko-KR" altLang="en-US" smtClean="0"/>
              <a:t> </a:t>
            </a:r>
            <a:endParaRPr lang="en-US" altLang="ko-KR" smtClean="0"/>
          </a:p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C81B976-867A-45D1-8FBA-C88A4D4216AA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smtClean="0"/>
              <a:t>-</a:t>
            </a:r>
            <a:r>
              <a:rPr lang="ko-KR" altLang="en-US" smtClean="0"/>
              <a:t>기관정보 새 창에서 기관명으로 검색하여 해당 기관을 선택합니다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7AB498-98B1-40BB-9F81-7C71A0F6609E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ko-KR" altLang="en-US" smtClean="0"/>
              <a:t>기관추가 버튼을 누르면 기관등록 창이 팝업으로 뜹니다</a:t>
            </a:r>
            <a:r>
              <a:rPr lang="en-US" altLang="ko-KR" smtClean="0"/>
              <a:t>.</a:t>
            </a:r>
          </a:p>
          <a:p>
            <a:pPr>
              <a:buFontTx/>
              <a:buChar char="-"/>
            </a:pPr>
            <a:r>
              <a:rPr lang="ko-KR" altLang="en-US" smtClean="0"/>
              <a:t>인력추가 버튼을 누르면 참여인력 등록창이 팝업으로 뜹니다</a:t>
            </a:r>
            <a:r>
              <a:rPr lang="en-US" altLang="ko-KR" smtClean="0"/>
              <a:t>. (4</a:t>
            </a:r>
            <a:r>
              <a:rPr lang="ko-KR" altLang="en-US" smtClean="0"/>
              <a:t>페이지 참조</a:t>
            </a:r>
            <a:r>
              <a:rPr lang="en-US" altLang="ko-KR" smtClean="0"/>
              <a:t>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기관정보</a:t>
            </a:r>
            <a:r>
              <a:rPr lang="en-US" altLang="ko-KR" smtClean="0"/>
              <a:t>/</a:t>
            </a:r>
            <a:r>
              <a:rPr lang="ko-KR" altLang="en-US" smtClean="0"/>
              <a:t>인력정보</a:t>
            </a:r>
            <a:r>
              <a:rPr lang="en-US" altLang="ko-KR" smtClean="0"/>
              <a:t>/</a:t>
            </a:r>
            <a:r>
              <a:rPr lang="ko-KR" altLang="en-US" smtClean="0"/>
              <a:t>사업비정보를 수정하고 저장버튼을 누르면 수정한 내용이 저장이 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제출버튼을 누르고 과제를 제출합니다</a:t>
            </a:r>
            <a:r>
              <a:rPr lang="en-US" altLang="ko-KR" smtClean="0"/>
              <a:t>. (</a:t>
            </a:r>
            <a:r>
              <a:rPr lang="ko-KR" altLang="en-US" smtClean="0"/>
              <a:t>제출이 이루어지는 도중에 유효성검사를 통과하면 제출완료가 되고</a:t>
            </a:r>
            <a:r>
              <a:rPr lang="en-US" altLang="ko-KR" smtClean="0"/>
              <a:t>, </a:t>
            </a:r>
            <a:r>
              <a:rPr lang="ko-KR" altLang="en-US" smtClean="0"/>
              <a:t>통과하지 못하면 검사결과 알림창이 뜹니다</a:t>
            </a:r>
            <a:r>
              <a:rPr lang="en-US" altLang="ko-KR" smtClean="0"/>
              <a:t>.)</a:t>
            </a:r>
          </a:p>
          <a:p>
            <a:r>
              <a:rPr lang="en-US" altLang="ko-KR" smtClean="0"/>
              <a:t>-</a:t>
            </a:r>
            <a:r>
              <a:rPr lang="ko-KR" altLang="en-US" smtClean="0"/>
              <a:t>제출이 완료되면 모든 절차가 종료됩니다</a:t>
            </a:r>
            <a:r>
              <a:rPr lang="en-US" altLang="ko-KR" smtClean="0"/>
              <a:t>. </a:t>
            </a:r>
          </a:p>
          <a:p>
            <a:r>
              <a:rPr lang="en-US" altLang="ko-KR" smtClean="0"/>
              <a:t> (</a:t>
            </a:r>
            <a:r>
              <a:rPr lang="ko-KR" altLang="en-US" smtClean="0"/>
              <a:t>주의</a:t>
            </a:r>
            <a:r>
              <a:rPr lang="en-US" altLang="ko-KR" smtClean="0"/>
              <a:t>!) </a:t>
            </a:r>
            <a:r>
              <a:rPr lang="ko-KR" altLang="en-US" smtClean="0"/>
              <a:t>제출 후에도 필요에 따라 사업계획서 업로드나 신청 내용 수정이 가능하나</a:t>
            </a:r>
            <a:r>
              <a:rPr lang="en-US" altLang="ko-KR" smtClean="0"/>
              <a:t>,</a:t>
            </a:r>
          </a:p>
          <a:p>
            <a:r>
              <a:rPr lang="en-US" altLang="ko-KR" smtClean="0"/>
              <a:t>           </a:t>
            </a:r>
            <a:r>
              <a:rPr lang="ko-KR" altLang="en-US" smtClean="0"/>
              <a:t>수정이 이루어졌을 경우에는 반드시 다시 제출해야 합니다</a:t>
            </a:r>
            <a:r>
              <a:rPr lang="en-US" altLang="ko-KR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15784B-4D42-4CAB-AF1B-B126926A0338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smtClean="0"/>
              <a:t>-</a:t>
            </a:r>
            <a:r>
              <a:rPr lang="ko-KR" altLang="en-US" smtClean="0"/>
              <a:t>기관</a:t>
            </a:r>
            <a:r>
              <a:rPr lang="en-US" altLang="ko-KR" smtClean="0"/>
              <a:t>.</a:t>
            </a:r>
            <a:r>
              <a:rPr lang="ko-KR" altLang="en-US" smtClean="0"/>
              <a:t>인력</a:t>
            </a:r>
            <a:r>
              <a:rPr lang="en-US" altLang="ko-KR" smtClean="0"/>
              <a:t>.</a:t>
            </a:r>
            <a:r>
              <a:rPr lang="ko-KR" altLang="en-US" smtClean="0"/>
              <a:t>사업비에서 인력추가 버튼을 누르면 참여인력을 등록하는 팝업창이 뜹니다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0B89637-C41A-4367-86C3-FC42BA662A18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ED2CB-3070-4FD2-892B-23A2CE7C04A7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74806-BD0D-4CB0-A832-9A06F6A5CD2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AB785-7E8B-42CA-8AEF-12BA8CB2FF99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BA472-C8AA-41A6-8153-2C187909CE2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E10DD-5142-4B57-AA72-1AA7A1216945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D15CD-B5D3-4B34-9B45-354B692356F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36D7E-7CFA-44BA-A5DD-BC1C36061172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7A0A9-C98B-4AF8-898B-7A52D23BBBA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6CB73-3E22-46FB-A24E-A37F8AFCB9C2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51029-3274-45E7-936D-6A3FFF011B8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5A474-4A43-456A-89AA-AAB8CF147334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751D6-7BBE-42FA-9649-8714D9959D4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8A446-A2F1-4CC4-867D-C14D354FA8AD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0D88C-0D15-42E1-8A1C-A2741A31C95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EACE2-E645-4D1E-8E38-C6208CAC6C82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BABF5-558C-4409-8329-210BCA9D2B0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1E10E-DE19-4BA0-BAC8-5CDD807FAF3F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B3C32-C2E4-4E4F-86F4-5218A3D4834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FE6C5-A451-421F-940B-2C67A6DDD782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863E8-2E74-4B85-9B4C-D09787844A9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D1301-38BF-4F32-A435-B3679BEAB139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57575-E5C8-4D22-9236-4596716C31C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ECA1498-630F-449E-BC70-1444701EF231}" type="datetime1">
              <a:rPr lang="ko-KR" altLang="en-US"/>
              <a:pPr>
                <a:defRPr/>
              </a:pPr>
              <a:t>2015-05-13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25E59C1-2268-4B62-AFAE-A8E651C14F6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www.iitp.kr/main.i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iitp.kr/main.i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9" descr="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-15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952500" y="1557338"/>
            <a:ext cx="7143750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b="1" dirty="0">
                <a:solidFill>
                  <a:prstClr val="black"/>
                </a:solidFill>
                <a:latin typeface="+mn-ea"/>
                <a:ea typeface="+mn-ea"/>
              </a:rPr>
              <a:t>IITP-PMS</a:t>
            </a:r>
            <a:endParaRPr kumimoji="0" lang="en-US" altLang="ko-KR" sz="3200" dirty="0">
              <a:solidFill>
                <a:prstClr val="black"/>
              </a:solidFill>
              <a:latin typeface="+mn-ea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dirty="0">
              <a:solidFill>
                <a:prstClr val="black"/>
              </a:solidFill>
              <a:latin typeface="+mn-ea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dirty="0">
                <a:solidFill>
                  <a:prstClr val="black"/>
                </a:solidFill>
                <a:latin typeface="+mn-ea"/>
                <a:ea typeface="+mn-ea"/>
              </a:rPr>
              <a:t>전산접수 매뉴얼</a:t>
            </a:r>
            <a:endParaRPr kumimoji="0" lang="en-US" altLang="ko-KR" sz="3200" dirty="0">
              <a:solidFill>
                <a:prstClr val="black"/>
              </a:solidFill>
              <a:latin typeface="+mn-ea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dirty="0">
                <a:solidFill>
                  <a:prstClr val="black"/>
                </a:solidFill>
                <a:latin typeface="+mn-ea"/>
                <a:ea typeface="+mn-ea"/>
              </a:rPr>
              <a:t>(</a:t>
            </a:r>
            <a:r>
              <a:rPr kumimoji="0" lang="ko-KR" altLang="en-US" sz="3200" dirty="0">
                <a:solidFill>
                  <a:prstClr val="black"/>
                </a:solidFill>
                <a:latin typeface="+mn-ea"/>
                <a:ea typeface="+mn-ea"/>
              </a:rPr>
              <a:t>신청자용</a:t>
            </a:r>
            <a:r>
              <a:rPr kumimoji="0" lang="en-US" altLang="ko-KR" sz="3200" dirty="0">
                <a:solidFill>
                  <a:prstClr val="black"/>
                </a:solidFill>
                <a:latin typeface="+mn-ea"/>
                <a:ea typeface="+mn-ea"/>
              </a:rPr>
              <a:t>)</a:t>
            </a:r>
            <a:endParaRPr kumimoji="0" lang="ko-KR" altLang="en-US" sz="3200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8700" y="4914900"/>
            <a:ext cx="71437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err="1">
                <a:solidFill>
                  <a:prstClr val="black"/>
                </a:solidFill>
                <a:latin typeface="+mn-ea"/>
                <a:ea typeface="+mn-ea"/>
              </a:rPr>
              <a:t>정보서비스팀</a:t>
            </a:r>
            <a:endParaRPr kumimoji="0" lang="ko-KR" altLang="en-US" sz="2000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pic>
        <p:nvPicPr>
          <p:cNvPr id="2053" name="Picture 2" descr="IITP 정보통신기술진흥센터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52813" y="5789613"/>
            <a:ext cx="22955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그룹 110"/>
          <p:cNvGrpSpPr>
            <a:grpSpLocks/>
          </p:cNvGrpSpPr>
          <p:nvPr/>
        </p:nvGrpSpPr>
        <p:grpSpPr bwMode="auto">
          <a:xfrm>
            <a:off x="1025525" y="214313"/>
            <a:ext cx="6872288" cy="6072187"/>
            <a:chOff x="785796" y="791559"/>
            <a:chExt cx="5515947" cy="3676295"/>
          </a:xfrm>
        </p:grpSpPr>
        <p:sp>
          <p:nvSpPr>
            <p:cNvPr id="54" name="직사각형 53"/>
            <p:cNvSpPr/>
            <p:nvPr/>
          </p:nvSpPr>
          <p:spPr>
            <a:xfrm>
              <a:off x="785796" y="1310565"/>
              <a:ext cx="5515947" cy="3157289"/>
            </a:xfrm>
            <a:prstGeom prst="rect">
              <a:avLst/>
            </a:prstGeom>
            <a:solidFill>
              <a:srgbClr val="ECF1F8"/>
            </a:solidFill>
            <a:ln w="1270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ea"/>
              </a:endParaRPr>
            </a:p>
          </p:txBody>
        </p:sp>
        <p:sp>
          <p:nvSpPr>
            <p:cNvPr id="51" name="Text Box 442"/>
            <p:cNvSpPr txBox="1">
              <a:spLocks noChangeArrowheads="1"/>
            </p:cNvSpPr>
            <p:nvPr/>
          </p:nvSpPr>
          <p:spPr bwMode="auto">
            <a:xfrm>
              <a:off x="880086" y="791559"/>
              <a:ext cx="5421657" cy="353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ctr" rtl="0" fontAlgn="base">
                <a:spcBef>
                  <a:spcPct val="30000"/>
                </a:spcBef>
                <a:spcAft>
                  <a:spcPct val="0"/>
                </a:spcAft>
                <a:buFont typeface="Wingdings" pitchFamily="2" charset="2"/>
                <a:buChar char="§"/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1pPr>
              <a:lvl2pPr marL="457200" algn="ctr" rtl="0" fontAlgn="base">
                <a:spcBef>
                  <a:spcPct val="30000"/>
                </a:spcBef>
                <a:spcAft>
                  <a:spcPct val="0"/>
                </a:spcAft>
                <a:buFont typeface="Wingdings" pitchFamily="2" charset="2"/>
                <a:buChar char="§"/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2pPr>
              <a:lvl3pPr marL="914400" algn="ctr" rtl="0" fontAlgn="base">
                <a:spcBef>
                  <a:spcPct val="30000"/>
                </a:spcBef>
                <a:spcAft>
                  <a:spcPct val="0"/>
                </a:spcAft>
                <a:buFont typeface="Wingdings" pitchFamily="2" charset="2"/>
                <a:buChar char="§"/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3pPr>
              <a:lvl4pPr marL="1371600" algn="ctr" rtl="0" fontAlgn="base">
                <a:spcBef>
                  <a:spcPct val="30000"/>
                </a:spcBef>
                <a:spcAft>
                  <a:spcPct val="0"/>
                </a:spcAft>
                <a:buFont typeface="Wingdings" pitchFamily="2" charset="2"/>
                <a:buChar char="§"/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4pPr>
              <a:lvl5pPr marL="1828800" algn="ctr" rtl="0" fontAlgn="base">
                <a:spcBef>
                  <a:spcPct val="30000"/>
                </a:spcBef>
                <a:spcAft>
                  <a:spcPct val="0"/>
                </a:spcAft>
                <a:buFont typeface="Wingdings" pitchFamily="2" charset="2"/>
                <a:buChar char="§"/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산돌고딕 L" pitchFamily="18" charset="-127"/>
                  <a:ea typeface="산돌고딕 L" pitchFamily="18" charset="-127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ko-KR" altLang="en-US" sz="3200" b="1" dirty="0" smtClean="0">
                  <a:latin typeface="+mn-ea"/>
                  <a:ea typeface="+mn-ea"/>
                </a:rPr>
                <a:t>목      차</a:t>
              </a:r>
              <a:endParaRPr lang="ko-KR" altLang="en-US" sz="3200" b="1" dirty="0">
                <a:latin typeface="+mn-ea"/>
                <a:ea typeface="+mn-ea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495517" y="1821883"/>
              <a:ext cx="4274890" cy="20683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457200" indent="-45720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latin typeface="+mn-ea"/>
                  <a:ea typeface="+mn-ea"/>
                </a:rPr>
                <a:t>1. </a:t>
              </a:r>
              <a:r>
                <a:rPr kumimoji="0" lang="ko-KR" altLang="en-US" sz="1600" dirty="0">
                  <a:latin typeface="+mn-ea"/>
                  <a:ea typeface="+mn-ea"/>
                </a:rPr>
                <a:t>접수시스템 접속 </a:t>
              </a:r>
              <a:r>
                <a:rPr kumimoji="0" lang="en-US" altLang="ko-KR" sz="1600" dirty="0">
                  <a:latin typeface="+mn-ea"/>
                  <a:ea typeface="+mn-ea"/>
                </a:rPr>
                <a:t>---------------------------------- 1</a:t>
              </a:r>
            </a:p>
            <a:p>
              <a:pPr marL="342900" indent="-34290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dirty="0">
                <a:latin typeface="+mn-ea"/>
                <a:ea typeface="+mn-ea"/>
              </a:endParaRPr>
            </a:p>
            <a:p>
              <a:pPr marL="342900" indent="-34290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latin typeface="+mn-ea"/>
                  <a:ea typeface="+mn-ea"/>
                </a:rPr>
                <a:t>2.</a:t>
              </a:r>
              <a:r>
                <a:rPr kumimoji="0" lang="ko-KR" altLang="en-US" sz="1600" dirty="0">
                  <a:latin typeface="+mn-ea"/>
                  <a:ea typeface="+mn-ea"/>
                </a:rPr>
                <a:t> 접수과제 선택 </a:t>
              </a:r>
              <a:r>
                <a:rPr kumimoji="0" lang="en-US" altLang="ko-KR" sz="1600" dirty="0">
                  <a:latin typeface="+mn-ea"/>
                  <a:ea typeface="+mn-ea"/>
                </a:rPr>
                <a:t>------------------------------------- 2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dirty="0">
                <a:latin typeface="+mn-ea"/>
                <a:ea typeface="+mn-ea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latin typeface="+mn-ea"/>
                  <a:ea typeface="+mn-ea"/>
                </a:rPr>
                <a:t>3. </a:t>
              </a:r>
              <a:r>
                <a:rPr kumimoji="0" lang="ko-KR" altLang="en-US" sz="1600" dirty="0">
                  <a:latin typeface="+mn-ea"/>
                  <a:ea typeface="+mn-ea"/>
                </a:rPr>
                <a:t>과제 접수</a:t>
              </a:r>
              <a:r>
                <a:rPr kumimoji="0" lang="en-US" altLang="ko-KR" sz="1600" dirty="0">
                  <a:latin typeface="+mn-ea"/>
                  <a:ea typeface="+mn-ea"/>
                </a:rPr>
                <a:t>(</a:t>
              </a:r>
              <a:r>
                <a:rPr kumimoji="0" lang="ko-KR" altLang="en-US" sz="1600" dirty="0">
                  <a:latin typeface="+mn-ea"/>
                  <a:ea typeface="+mn-ea"/>
                </a:rPr>
                <a:t>정보 입력</a:t>
              </a:r>
              <a:r>
                <a:rPr kumimoji="0" lang="en-US" altLang="ko-KR" sz="1600" dirty="0">
                  <a:latin typeface="+mn-ea"/>
                  <a:ea typeface="+mn-ea"/>
                </a:rPr>
                <a:t>)</a:t>
              </a:r>
              <a:r>
                <a:rPr kumimoji="0" lang="ko-KR" altLang="en-US" sz="1600" dirty="0">
                  <a:latin typeface="+mn-ea"/>
                  <a:ea typeface="+mn-ea"/>
                </a:rPr>
                <a:t> </a:t>
              </a:r>
              <a:r>
                <a:rPr kumimoji="0" lang="en-US" altLang="ko-KR" sz="1600" dirty="0">
                  <a:latin typeface="+mn-ea"/>
                  <a:ea typeface="+mn-ea"/>
                </a:rPr>
                <a:t>------------------------------ 8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dirty="0">
                <a:latin typeface="+mn-ea"/>
                <a:ea typeface="+mn-ea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latin typeface="+mn-ea"/>
                  <a:ea typeface="+mn-ea"/>
                </a:rPr>
                <a:t>4. </a:t>
              </a:r>
              <a:r>
                <a:rPr kumimoji="0" lang="ko-KR" altLang="en-US" sz="1600" dirty="0">
                  <a:latin typeface="+mn-ea"/>
                  <a:ea typeface="+mn-ea"/>
                </a:rPr>
                <a:t>접수 완료 </a:t>
              </a:r>
              <a:r>
                <a:rPr kumimoji="0" lang="en-US" altLang="ko-KR" sz="1600" dirty="0">
                  <a:latin typeface="+mn-ea"/>
                  <a:ea typeface="+mn-ea"/>
                </a:rPr>
                <a:t>----------------------------------------- 10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dirty="0">
                <a:latin typeface="+mn-ea"/>
                <a:ea typeface="+mn-ea"/>
              </a:endParaRP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dirty="0">
                  <a:latin typeface="+mn-ea"/>
                  <a:ea typeface="+mn-ea"/>
                </a:rPr>
                <a:t>5. </a:t>
              </a:r>
              <a:r>
                <a:rPr kumimoji="0" lang="ko-KR" altLang="en-US" sz="1600" dirty="0">
                  <a:latin typeface="+mn-ea"/>
                  <a:ea typeface="+mn-ea"/>
                </a:rPr>
                <a:t>접수 확인 </a:t>
              </a:r>
              <a:r>
                <a:rPr kumimoji="0" lang="en-US" altLang="ko-KR" sz="1600" dirty="0">
                  <a:latin typeface="+mn-ea"/>
                  <a:ea typeface="+mn-ea"/>
                </a:rPr>
                <a:t>----------------------------------------- 11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42"/>
          <p:cNvSpPr txBox="1">
            <a:spLocks noChangeArrowheads="1"/>
          </p:cNvSpPr>
          <p:nvPr/>
        </p:nvSpPr>
        <p:spPr bwMode="auto">
          <a:xfrm>
            <a:off x="1238250" y="214313"/>
            <a:ext cx="3513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ctr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§"/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1pPr>
            <a:lvl2pPr marL="457200" algn="ctr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§"/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2pPr>
            <a:lvl3pPr marL="914400" algn="ctr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§"/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3pPr>
            <a:lvl4pPr marL="1371600" algn="ctr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§"/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4pPr>
            <a:lvl5pPr marL="1828800" algn="ctr" rtl="0" fontAlgn="base"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§"/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000" kern="1200">
                <a:solidFill>
                  <a:schemeClr val="tx1"/>
                </a:solidFill>
                <a:latin typeface="산돌고딕 L" pitchFamily="18" charset="-127"/>
                <a:ea typeface="산돌고딕 L" pitchFamily="18" charset="-127"/>
                <a:cs typeface="+mn-cs"/>
              </a:defRPr>
            </a:lvl9pPr>
          </a:lstStyle>
          <a:p>
            <a:pPr algn="l">
              <a:spcBef>
                <a:spcPct val="50000"/>
              </a:spcBef>
              <a:buFontTx/>
              <a:buNone/>
              <a:defRPr/>
            </a:pPr>
            <a:r>
              <a:rPr lang="ko-KR" altLang="en-US" sz="3200" b="1" dirty="0" smtClean="0">
                <a:latin typeface="+mn-ea"/>
                <a:ea typeface="+mn-ea"/>
              </a:rPr>
              <a:t>순   서   도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57325" y="1785938"/>
            <a:ext cx="2176463" cy="285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0. </a:t>
            </a:r>
            <a:r>
              <a:rPr kumimoji="0" lang="ko-KR" altLang="en-US" sz="1400" dirty="0">
                <a:solidFill>
                  <a:schemeClr val="tx1"/>
                </a:solidFill>
              </a:rPr>
              <a:t>사업 공고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457325" y="5459413"/>
            <a:ext cx="2176463" cy="2555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6. </a:t>
            </a:r>
            <a:r>
              <a:rPr kumimoji="0" lang="ko-KR" altLang="en-US" sz="1400" dirty="0">
                <a:solidFill>
                  <a:schemeClr val="tx1"/>
                </a:solidFill>
              </a:rPr>
              <a:t>접수 확정</a:t>
            </a:r>
            <a:endParaRPr kumimoji="0" lang="en-US" altLang="ko-KR" sz="1400" dirty="0">
              <a:solidFill>
                <a:schemeClr val="tx1"/>
              </a:solidFill>
            </a:endParaRPr>
          </a:p>
        </p:txBody>
      </p:sp>
      <p:sp>
        <p:nvSpPr>
          <p:cNvPr id="4101" name="TextBox 20"/>
          <p:cNvSpPr txBox="1">
            <a:spLocks noChangeArrowheads="1"/>
          </p:cNvSpPr>
          <p:nvPr/>
        </p:nvSpPr>
        <p:spPr bwMode="auto">
          <a:xfrm>
            <a:off x="1881188" y="1344613"/>
            <a:ext cx="1349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맑은 고딕" pitchFamily="50" charset="-127"/>
                <a:ea typeface="맑은 고딕" pitchFamily="50" charset="-127"/>
              </a:rPr>
              <a:t>사업담당자</a:t>
            </a:r>
          </a:p>
        </p:txBody>
      </p:sp>
      <p:sp>
        <p:nvSpPr>
          <p:cNvPr id="108" name="직사각형 107"/>
          <p:cNvSpPr/>
          <p:nvPr/>
        </p:nvSpPr>
        <p:spPr bwMode="auto">
          <a:xfrm>
            <a:off x="974725" y="1285875"/>
            <a:ext cx="3092450" cy="4786313"/>
          </a:xfrm>
          <a:prstGeom prst="rect">
            <a:avLst/>
          </a:prstGeom>
          <a:noFill/>
          <a:ln w="12700" algn="ctr">
            <a:pattFill prst="dkUpDiag">
              <a:fgClr>
                <a:srgbClr val="93C6DD"/>
              </a:fgClr>
              <a:bgClr>
                <a:srgbClr val="0BAEFF"/>
              </a:bgClr>
            </a:patt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561013" y="2363788"/>
            <a:ext cx="2176462" cy="2730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1. </a:t>
            </a:r>
            <a:r>
              <a:rPr kumimoji="0" lang="ko-KR" altLang="en-US" sz="1400" dirty="0">
                <a:solidFill>
                  <a:schemeClr val="tx1"/>
                </a:solidFill>
              </a:rPr>
              <a:t>접수시스템 접속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5561013" y="2998788"/>
            <a:ext cx="2176462" cy="285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2. </a:t>
            </a:r>
            <a:r>
              <a:rPr kumimoji="0" lang="ko-KR" altLang="en-US" sz="1400" dirty="0">
                <a:solidFill>
                  <a:schemeClr val="tx1"/>
                </a:solidFill>
              </a:rPr>
              <a:t>접수과제 선택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5561013" y="4295775"/>
            <a:ext cx="2176462" cy="285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4. </a:t>
            </a:r>
            <a:r>
              <a:rPr kumimoji="0" lang="ko-KR" altLang="en-US" sz="1400" dirty="0">
                <a:solidFill>
                  <a:schemeClr val="tx1"/>
                </a:solidFill>
              </a:rPr>
              <a:t>접수 제출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5561013" y="4941888"/>
            <a:ext cx="2176462" cy="285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5. </a:t>
            </a:r>
            <a:r>
              <a:rPr kumimoji="0" lang="ko-KR" altLang="en-US" sz="1400" dirty="0">
                <a:solidFill>
                  <a:schemeClr val="tx1"/>
                </a:solidFill>
              </a:rPr>
              <a:t>접수제출 확인</a:t>
            </a:r>
          </a:p>
        </p:txBody>
      </p:sp>
      <p:sp>
        <p:nvSpPr>
          <p:cNvPr id="4107" name="TextBox 57"/>
          <p:cNvSpPr txBox="1">
            <a:spLocks noChangeArrowheads="1"/>
          </p:cNvSpPr>
          <p:nvPr/>
        </p:nvSpPr>
        <p:spPr bwMode="auto">
          <a:xfrm>
            <a:off x="5986463" y="1366838"/>
            <a:ext cx="13477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b="1">
                <a:latin typeface="맑은 고딕" pitchFamily="50" charset="-127"/>
                <a:ea typeface="맑은 고딕" pitchFamily="50" charset="-127"/>
              </a:rPr>
              <a:t>신청자</a:t>
            </a:r>
          </a:p>
        </p:txBody>
      </p:sp>
      <p:cxnSp>
        <p:nvCxnSpPr>
          <p:cNvPr id="60" name="직선 화살표 연결선 59"/>
          <p:cNvCxnSpPr>
            <a:stCxn id="46" idx="2"/>
            <a:endCxn id="49" idx="0"/>
          </p:cNvCxnSpPr>
          <p:nvPr/>
        </p:nvCxnSpPr>
        <p:spPr>
          <a:xfrm>
            <a:off x="6650038" y="2636838"/>
            <a:ext cx="0" cy="36195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화살표 연결선 26"/>
          <p:cNvCxnSpPr>
            <a:stCxn id="49" idx="2"/>
            <a:endCxn id="68" idx="0"/>
          </p:cNvCxnSpPr>
          <p:nvPr/>
        </p:nvCxnSpPr>
        <p:spPr>
          <a:xfrm rot="16200000" flipH="1">
            <a:off x="6469063" y="3465513"/>
            <a:ext cx="363537" cy="1587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화살표 연결선 29"/>
          <p:cNvCxnSpPr>
            <a:stCxn id="50" idx="2"/>
            <a:endCxn id="51" idx="0"/>
          </p:cNvCxnSpPr>
          <p:nvPr/>
        </p:nvCxnSpPr>
        <p:spPr>
          <a:xfrm rot="5400000">
            <a:off x="6469856" y="4761707"/>
            <a:ext cx="360363" cy="0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5564188" y="3648075"/>
            <a:ext cx="2176462" cy="2857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solidFill>
                  <a:schemeClr val="tx1"/>
                </a:solidFill>
              </a:rPr>
              <a:t>3. </a:t>
            </a:r>
            <a:r>
              <a:rPr kumimoji="0" lang="ko-KR" altLang="en-US" sz="1400" dirty="0">
                <a:solidFill>
                  <a:schemeClr val="tx1"/>
                </a:solidFill>
              </a:rPr>
              <a:t>과제 접수</a:t>
            </a:r>
            <a:r>
              <a:rPr kumimoji="0" lang="en-US" altLang="ko-KR" sz="1400" dirty="0">
                <a:solidFill>
                  <a:schemeClr val="tx1"/>
                </a:solidFill>
              </a:rPr>
              <a:t>(</a:t>
            </a:r>
            <a:r>
              <a:rPr kumimoji="0" lang="ko-KR" altLang="en-US" sz="1400" dirty="0">
                <a:solidFill>
                  <a:schemeClr val="tx1"/>
                </a:solidFill>
              </a:rPr>
              <a:t>정보 입력</a:t>
            </a:r>
            <a:r>
              <a:rPr kumimoji="0" lang="en-US" altLang="ko-KR" sz="1400" dirty="0">
                <a:solidFill>
                  <a:schemeClr val="tx1"/>
                </a:solidFill>
              </a:rPr>
              <a:t>)</a:t>
            </a:r>
            <a:endParaRPr kumimoji="0"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70" name="직선 화살표 연결선 69"/>
          <p:cNvCxnSpPr>
            <a:stCxn id="68" idx="2"/>
            <a:endCxn id="50" idx="0"/>
          </p:cNvCxnSpPr>
          <p:nvPr/>
        </p:nvCxnSpPr>
        <p:spPr>
          <a:xfrm flipH="1">
            <a:off x="6650038" y="3933825"/>
            <a:ext cx="1587" cy="36195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직사각형 70"/>
          <p:cNvSpPr/>
          <p:nvPr/>
        </p:nvSpPr>
        <p:spPr bwMode="auto">
          <a:xfrm>
            <a:off x="5076825" y="1306513"/>
            <a:ext cx="3092450" cy="4786312"/>
          </a:xfrm>
          <a:prstGeom prst="rect">
            <a:avLst/>
          </a:prstGeom>
          <a:noFill/>
          <a:ln w="12700" algn="ctr">
            <a:pattFill prst="dkUpDiag">
              <a:fgClr>
                <a:srgbClr val="93C6DD"/>
              </a:fgClr>
              <a:bgClr>
                <a:srgbClr val="0BAEFF"/>
              </a:bgClr>
            </a:patt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cxnSp>
        <p:nvCxnSpPr>
          <p:cNvPr id="73" name="직선 화살표 연결선 29"/>
          <p:cNvCxnSpPr>
            <a:stCxn id="12" idx="3"/>
            <a:endCxn id="46" idx="0"/>
          </p:cNvCxnSpPr>
          <p:nvPr/>
        </p:nvCxnSpPr>
        <p:spPr>
          <a:xfrm>
            <a:off x="3633788" y="1928813"/>
            <a:ext cx="3016250" cy="434975"/>
          </a:xfrm>
          <a:prstGeom prst="bentConnector2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화살표 연결선 29"/>
          <p:cNvCxnSpPr>
            <a:stCxn id="51" idx="2"/>
            <a:endCxn id="19" idx="3"/>
          </p:cNvCxnSpPr>
          <p:nvPr/>
        </p:nvCxnSpPr>
        <p:spPr>
          <a:xfrm rot="5400000">
            <a:off x="4961732" y="3899694"/>
            <a:ext cx="360362" cy="3016250"/>
          </a:xfrm>
          <a:prstGeom prst="bentConnector2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6" name="TextBox 75"/>
          <p:cNvSpPr txBox="1">
            <a:spLocks noChangeArrowheads="1"/>
          </p:cNvSpPr>
          <p:nvPr/>
        </p:nvSpPr>
        <p:spPr bwMode="auto">
          <a:xfrm>
            <a:off x="1173163" y="944563"/>
            <a:ext cx="1347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맑은 고딕" pitchFamily="50" charset="-127"/>
                <a:ea typeface="맑은 고딕" pitchFamily="50" charset="-127"/>
              </a:rPr>
              <a:t>전담기관</a:t>
            </a:r>
          </a:p>
        </p:txBody>
      </p:sp>
      <p:sp>
        <p:nvSpPr>
          <p:cNvPr id="4117" name="TextBox 76"/>
          <p:cNvSpPr txBox="1">
            <a:spLocks noChangeArrowheads="1"/>
          </p:cNvSpPr>
          <p:nvPr/>
        </p:nvSpPr>
        <p:spPr bwMode="auto">
          <a:xfrm>
            <a:off x="5311775" y="908050"/>
            <a:ext cx="13477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b="1">
                <a:latin typeface="맑은 고딕" pitchFamily="50" charset="-127"/>
                <a:ea typeface="맑은 고딕" pitchFamily="50" charset="-127"/>
              </a:rPr>
              <a:t>신청기관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5140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1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0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접수시스템 접속</a:t>
              </a:r>
            </a:p>
          </p:txBody>
        </p:sp>
      </p:grpSp>
      <p:sp>
        <p:nvSpPr>
          <p:cNvPr id="65" name="모서리가 둥근 직사각형 64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124" name="그림 157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그림 158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그림 159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3573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그림 160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43227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" name="모서리가 둥근 직사각형 69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접수시스템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73" name="TextBox 72"/>
          <p:cNvSpPr txBox="1">
            <a:spLocks noChangeArrowheads="1"/>
          </p:cNvSpPr>
          <p:nvPr/>
        </p:nvSpPr>
        <p:spPr bwMode="auto">
          <a:xfrm>
            <a:off x="7560000" y="2617050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4" name="TextBox 73"/>
          <p:cNvSpPr txBox="1">
            <a:spLocks noChangeArrowheads="1"/>
          </p:cNvSpPr>
          <p:nvPr/>
        </p:nvSpPr>
        <p:spPr bwMode="auto">
          <a:xfrm>
            <a:off x="7560000" y="403141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75" name="TextBox 74"/>
          <p:cNvSpPr txBox="1">
            <a:spLocks noChangeArrowheads="1"/>
          </p:cNvSpPr>
          <p:nvPr/>
        </p:nvSpPr>
        <p:spPr bwMode="auto">
          <a:xfrm>
            <a:off x="7560000" y="4802153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5134" name="TextBox 47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1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35" name="Picture 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196975"/>
            <a:ext cx="7092950" cy="408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타원 29"/>
          <p:cNvSpPr/>
          <p:nvPr/>
        </p:nvSpPr>
        <p:spPr bwMode="auto">
          <a:xfrm>
            <a:off x="2771775" y="2924175"/>
            <a:ext cx="865188" cy="792163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5137" name="TextBox 35"/>
          <p:cNvSpPr txBox="1">
            <a:spLocks noChangeArrowheads="1"/>
          </p:cNvSpPr>
          <p:nvPr/>
        </p:nvSpPr>
        <p:spPr bwMode="auto">
          <a:xfrm>
            <a:off x="2771775" y="1557338"/>
            <a:ext cx="46085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사업관리시스템 바로 가기는 접수를 제외한 협약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수행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사후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성과등의 업무를</a:t>
            </a:r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r>
              <a:rPr kumimoji="0" lang="ko-KR" altLang="en-US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과제접수 바로 가기는 과제접수를 위한 업무를 처리하도록 이원화 됨</a:t>
            </a:r>
            <a:endParaRPr kumimoji="0" lang="en-US" altLang="ko-KR" sz="10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10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0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10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1116013" y="2924175"/>
            <a:ext cx="1008062" cy="792163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5139" name="TextBox 61"/>
          <p:cNvSpPr txBox="1">
            <a:spLocks noChangeArrowheads="1"/>
          </p:cNvSpPr>
          <p:nvPr/>
        </p:nvSpPr>
        <p:spPr bwMode="auto">
          <a:xfrm>
            <a:off x="323850" y="1125538"/>
            <a:ext cx="3024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과제접수 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http://smart.iitp.kr</a:t>
            </a:r>
            <a:endParaRPr kumimoji="0" lang="ko-KR" altLang="en-US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모서리가 둥근 직사각형 36"/>
          <p:cNvSpPr/>
          <p:nvPr/>
        </p:nvSpPr>
        <p:spPr bwMode="auto">
          <a:xfrm>
            <a:off x="112713" y="260350"/>
            <a:ext cx="8812212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6147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6167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1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0" name="Rectangle 281"/>
            <p:cNvSpPr>
              <a:spLocks noChangeArrowheads="1"/>
            </p:cNvSpPr>
            <p:nvPr/>
          </p:nvSpPr>
          <p:spPr bwMode="auto">
            <a:xfrm>
              <a:off x="2905154" y="720981"/>
              <a:ext cx="3372478" cy="27699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접수시스템 접속</a:t>
              </a:r>
            </a:p>
          </p:txBody>
        </p:sp>
      </p:grpSp>
      <p:sp>
        <p:nvSpPr>
          <p:cNvPr id="43" name="모서리가 둥근 직사각형 42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6149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모서리가 둥근 직사각형 62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접수시스템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6154" name="TextBox 69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2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TextBox 35"/>
          <p:cNvSpPr txBox="1">
            <a:spLocks noChangeArrowheads="1"/>
          </p:cNvSpPr>
          <p:nvPr/>
        </p:nvSpPr>
        <p:spPr bwMode="auto">
          <a:xfrm>
            <a:off x="468313" y="836613"/>
            <a:ext cx="554355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로그인은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iitp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ID / PW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와 동일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비회원은 회원가입 필요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반드시 총괄책임자 명의로 회원가입 후 신청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156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1341438"/>
            <a:ext cx="485775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타원 27"/>
          <p:cNvSpPr/>
          <p:nvPr/>
        </p:nvSpPr>
        <p:spPr bwMode="auto">
          <a:xfrm>
            <a:off x="966788" y="1928813"/>
            <a:ext cx="428625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pic>
        <p:nvPicPr>
          <p:cNvPr id="6158" name="Picture 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2138" y="3644900"/>
            <a:ext cx="3959225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직선 화살표 연결선 29"/>
          <p:cNvCxnSpPr>
            <a:stCxn id="28" idx="5"/>
          </p:cNvCxnSpPr>
          <p:nvPr/>
        </p:nvCxnSpPr>
        <p:spPr>
          <a:xfrm>
            <a:off x="1331913" y="2293938"/>
            <a:ext cx="1944687" cy="178276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5"/>
          <p:cNvSpPr txBox="1">
            <a:spLocks noChangeArrowheads="1"/>
          </p:cNvSpPr>
          <p:nvPr/>
        </p:nvSpPr>
        <p:spPr bwMode="auto">
          <a:xfrm>
            <a:off x="250825" y="4468813"/>
            <a:ext cx="2808288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로그인과 동시에 과제접수 화면으로 들어옴</a:t>
            </a: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접수메뉴설명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페이지 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과제접수설명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페이지 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defRPr/>
            </a:pP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타원 31"/>
          <p:cNvSpPr/>
          <p:nvPr/>
        </p:nvSpPr>
        <p:spPr bwMode="auto">
          <a:xfrm>
            <a:off x="3851275" y="3716338"/>
            <a:ext cx="360363" cy="360362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pic>
        <p:nvPicPr>
          <p:cNvPr id="6162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73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3227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7560000" y="2617050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560000" y="403141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7560000" y="4802153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7171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7189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39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신청과제 선택</a:t>
              </a:r>
            </a:p>
          </p:txBody>
        </p:sp>
      </p:grpSp>
      <p:sp>
        <p:nvSpPr>
          <p:cNvPr id="7172" name="TextBox 61"/>
          <p:cNvSpPr txBox="1">
            <a:spLocks noChangeArrowheads="1"/>
          </p:cNvSpPr>
          <p:nvPr/>
        </p:nvSpPr>
        <p:spPr bwMode="auto">
          <a:xfrm>
            <a:off x="1225550" y="2419350"/>
            <a:ext cx="3365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메뉴의 과제접수 선택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7174" name="그림 157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그림 158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그림 159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45085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그림 160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52578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모서리가 둥근 직사각형 34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7359526" y="1844824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접수메뉴 선택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7560000" y="2525962"/>
            <a:ext cx="1128335" cy="204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평가방법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바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 업  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아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 err="1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마일스톤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자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연구장비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첨부자료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7560000" y="4966898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7560000" y="5737637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pic>
        <p:nvPicPr>
          <p:cNvPr id="7184" name="Picture 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836613"/>
            <a:ext cx="7129462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5" name="TextBox 62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3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타원 40"/>
          <p:cNvSpPr/>
          <p:nvPr/>
        </p:nvSpPr>
        <p:spPr bwMode="auto">
          <a:xfrm>
            <a:off x="1609725" y="996950"/>
            <a:ext cx="428625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42" name="타원 41"/>
          <p:cNvSpPr/>
          <p:nvPr/>
        </p:nvSpPr>
        <p:spPr bwMode="auto">
          <a:xfrm>
            <a:off x="1173163" y="1844675"/>
            <a:ext cx="857250" cy="576263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cxnSp>
        <p:nvCxnSpPr>
          <p:cNvPr id="43" name="직선 화살표 연결선 42"/>
          <p:cNvCxnSpPr>
            <a:stCxn id="41" idx="4"/>
          </p:cNvCxnSpPr>
          <p:nvPr/>
        </p:nvCxnSpPr>
        <p:spPr>
          <a:xfrm flipH="1">
            <a:off x="1763713" y="1425575"/>
            <a:ext cx="60325" cy="419100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8195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8217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39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신청과제 선택</a:t>
              </a:r>
            </a:p>
          </p:txBody>
        </p:sp>
      </p:grpSp>
      <p:sp>
        <p:nvSpPr>
          <p:cNvPr id="34" name="모서리가 둥근 직사각형 33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8197" name="그림 157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그림 158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그림 159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45085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그림 160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52578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모서리가 둥근 직사각형 4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7560000" y="2525962"/>
            <a:ext cx="1128335" cy="204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평가방법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바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 업  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아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 err="1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마일스톤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자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연구장비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첨부자료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7560000" y="4966898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7560000" y="5737637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pic>
        <p:nvPicPr>
          <p:cNvPr id="8207" name="Picture 2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751013"/>
            <a:ext cx="70580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8" name="TextBox 67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4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타원 40"/>
          <p:cNvSpPr/>
          <p:nvPr/>
        </p:nvSpPr>
        <p:spPr bwMode="auto">
          <a:xfrm>
            <a:off x="1547813" y="1968500"/>
            <a:ext cx="428625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47" name="타원 46"/>
          <p:cNvSpPr/>
          <p:nvPr/>
        </p:nvSpPr>
        <p:spPr bwMode="auto">
          <a:xfrm>
            <a:off x="6084888" y="2255838"/>
            <a:ext cx="471487" cy="287337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pic>
        <p:nvPicPr>
          <p:cNvPr id="8211" name="Picture 2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840163"/>
            <a:ext cx="5400675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8" name="직선 화살표 연결선 47"/>
          <p:cNvCxnSpPr>
            <a:stCxn id="41" idx="6"/>
            <a:endCxn id="47" idx="2"/>
          </p:cNvCxnSpPr>
          <p:nvPr/>
        </p:nvCxnSpPr>
        <p:spPr>
          <a:xfrm>
            <a:off x="1976438" y="2182813"/>
            <a:ext cx="4108450" cy="217487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61"/>
          <p:cNvSpPr txBox="1">
            <a:spLocks noChangeArrowheads="1"/>
          </p:cNvSpPr>
          <p:nvPr/>
        </p:nvSpPr>
        <p:spPr bwMode="auto">
          <a:xfrm>
            <a:off x="539750" y="5661025"/>
            <a:ext cx="33655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공고명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사업명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확인 후 과제신청 시작</a:t>
            </a:r>
          </a:p>
        </p:txBody>
      </p:sp>
      <p:sp>
        <p:nvSpPr>
          <p:cNvPr id="8214" name="TextBox 66"/>
          <p:cNvSpPr txBox="1">
            <a:spLocks noChangeArrowheads="1"/>
          </p:cNvSpPr>
          <p:nvPr/>
        </p:nvSpPr>
        <p:spPr bwMode="auto">
          <a:xfrm>
            <a:off x="2843213" y="4221163"/>
            <a:ext cx="13271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공고내용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확인</a:t>
            </a:r>
          </a:p>
        </p:txBody>
      </p:sp>
      <p:cxnSp>
        <p:nvCxnSpPr>
          <p:cNvPr id="31" name="직선 화살표 연결선 30"/>
          <p:cNvCxnSpPr>
            <a:stCxn id="41" idx="4"/>
          </p:cNvCxnSpPr>
          <p:nvPr/>
        </p:nvCxnSpPr>
        <p:spPr>
          <a:xfrm>
            <a:off x="1762125" y="2397125"/>
            <a:ext cx="949325" cy="2170113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5"/>
          <p:cNvSpPr txBox="1">
            <a:spLocks noChangeArrowheads="1"/>
          </p:cNvSpPr>
          <p:nvPr/>
        </p:nvSpPr>
        <p:spPr bwMode="auto">
          <a:xfrm>
            <a:off x="395288" y="836613"/>
            <a:ext cx="489743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과제접수에서 공고관리 정보를 확인하려면 </a:t>
            </a:r>
            <a:r>
              <a:rPr kumimoji="0" lang="ko-KR" altLang="en-US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공고명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제목을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신청을 하려면 사업신청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과제신청 버튼을 누른다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defRPr/>
            </a:pP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사업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과제 신청에 대한 설명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(6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페이지 이하 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9219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9242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9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정보동의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9220" name="그룹 1"/>
          <p:cNvGrpSpPr>
            <a:grpSpLocks/>
          </p:cNvGrpSpPr>
          <p:nvPr/>
        </p:nvGrpSpPr>
        <p:grpSpPr bwMode="auto">
          <a:xfrm>
            <a:off x="295275" y="782638"/>
            <a:ext cx="6804025" cy="4516437"/>
            <a:chOff x="294731" y="781871"/>
            <a:chExt cx="6804248" cy="4516856"/>
          </a:xfrm>
        </p:grpSpPr>
        <p:pic>
          <p:nvPicPr>
            <p:cNvPr id="924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4731" y="781871"/>
              <a:ext cx="6804248" cy="22938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41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3528" y="3049586"/>
              <a:ext cx="6775451" cy="2249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2" name="타원 41"/>
          <p:cNvSpPr/>
          <p:nvPr/>
        </p:nvSpPr>
        <p:spPr bwMode="auto">
          <a:xfrm>
            <a:off x="2879725" y="2676525"/>
            <a:ext cx="428625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43" name="타원 42"/>
          <p:cNvSpPr/>
          <p:nvPr/>
        </p:nvSpPr>
        <p:spPr bwMode="auto">
          <a:xfrm>
            <a:off x="3065463" y="4968875"/>
            <a:ext cx="498475" cy="357188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cxnSp>
        <p:nvCxnSpPr>
          <p:cNvPr id="44" name="직선 화살표 연결선 43"/>
          <p:cNvCxnSpPr>
            <a:stCxn id="42" idx="4"/>
            <a:endCxn id="43" idx="0"/>
          </p:cNvCxnSpPr>
          <p:nvPr/>
        </p:nvCxnSpPr>
        <p:spPr>
          <a:xfrm>
            <a:off x="3094038" y="3105150"/>
            <a:ext cx="220662" cy="186372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4" name="TextBox 61"/>
          <p:cNvSpPr txBox="1">
            <a:spLocks noChangeArrowheads="1"/>
          </p:cNvSpPr>
          <p:nvPr/>
        </p:nvSpPr>
        <p:spPr bwMode="auto">
          <a:xfrm>
            <a:off x="611188" y="5370513"/>
            <a:ext cx="33655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정보제공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이용약관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개인정보 처리 등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동의</a:t>
            </a: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참여제한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우대배점 선택</a:t>
            </a: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*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반드시 총괄책임자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ID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로 신청</a:t>
            </a:r>
          </a:p>
        </p:txBody>
      </p:sp>
      <p:pic>
        <p:nvPicPr>
          <p:cNvPr id="922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1200" y="5130800"/>
            <a:ext cx="2490788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타원 46"/>
          <p:cNvSpPr/>
          <p:nvPr/>
        </p:nvSpPr>
        <p:spPr bwMode="auto">
          <a:xfrm>
            <a:off x="5651500" y="5605463"/>
            <a:ext cx="500063" cy="357187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cxnSp>
        <p:nvCxnSpPr>
          <p:cNvPr id="48" name="직선 화살표 연결선 47"/>
          <p:cNvCxnSpPr>
            <a:stCxn id="43" idx="5"/>
            <a:endCxn id="47" idx="2"/>
          </p:cNvCxnSpPr>
          <p:nvPr/>
        </p:nvCxnSpPr>
        <p:spPr>
          <a:xfrm>
            <a:off x="3490913" y="5273675"/>
            <a:ext cx="2160587" cy="51117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모서리가 둥근 직사각형 33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9" name="그림 157" descr="arrow0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그림 158" descr="arrow0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그림 159" descr="arrow0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1163" y="45085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그림 160" descr="arrow0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31163" y="52578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모서리가 둥근 직사각형 4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7560000" y="2525962"/>
            <a:ext cx="1128335" cy="204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평가방법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바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 업  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아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 err="1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마일스톤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자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연구장비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첨부자료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7560000" y="4966898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7560000" y="5737637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9239" name="TextBox 66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5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모서리가 둥근 직사각형 31"/>
          <p:cNvSpPr/>
          <p:nvPr/>
        </p:nvSpPr>
        <p:spPr>
          <a:xfrm>
            <a:off x="7504113" y="855663"/>
            <a:ext cx="1316037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" name="모서리가 둥근 직사각형 2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0244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0267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39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기본정보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10245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00438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249738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모서리가 둥근 직사각형 7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0" name="TextBox 7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82" name="TextBox 81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3" name="TextBox 82"/>
          <p:cNvSpPr txBox="1">
            <a:spLocks noChangeArrowheads="1"/>
          </p:cNvSpPr>
          <p:nvPr/>
        </p:nvSpPr>
        <p:spPr bwMode="auto">
          <a:xfrm>
            <a:off x="7560000" y="3959406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7560000" y="473014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10255" name="TextBox 85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6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56" name="Picture 3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3" y="692150"/>
            <a:ext cx="7510462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타원 66"/>
          <p:cNvSpPr/>
          <p:nvPr/>
        </p:nvSpPr>
        <p:spPr bwMode="auto">
          <a:xfrm>
            <a:off x="5795963" y="1385888"/>
            <a:ext cx="428625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cxnSp>
        <p:nvCxnSpPr>
          <p:cNvPr id="68" name="직선 화살표 연결선 67"/>
          <p:cNvCxnSpPr/>
          <p:nvPr/>
        </p:nvCxnSpPr>
        <p:spPr>
          <a:xfrm flipH="1">
            <a:off x="6227763" y="765175"/>
            <a:ext cx="404812" cy="6477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타원 70"/>
          <p:cNvSpPr/>
          <p:nvPr/>
        </p:nvSpPr>
        <p:spPr bwMode="auto">
          <a:xfrm>
            <a:off x="4572000" y="981075"/>
            <a:ext cx="647700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10260" name="TextBox 71"/>
          <p:cNvSpPr txBox="1">
            <a:spLocks noChangeArrowheads="1"/>
          </p:cNvSpPr>
          <p:nvPr/>
        </p:nvSpPr>
        <p:spPr bwMode="auto">
          <a:xfrm>
            <a:off x="2987675" y="1052513"/>
            <a:ext cx="151288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 사업담당자 확인</a:t>
            </a:r>
          </a:p>
        </p:txBody>
      </p:sp>
      <p:sp>
        <p:nvSpPr>
          <p:cNvPr id="10261" name="TextBox 65"/>
          <p:cNvSpPr txBox="1">
            <a:spLocks noChangeArrowheads="1"/>
          </p:cNvSpPr>
          <p:nvPr/>
        </p:nvSpPr>
        <p:spPr bwMode="auto">
          <a:xfrm>
            <a:off x="5045075" y="333375"/>
            <a:ext cx="391953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접수가능 시간 확인 </a:t>
            </a:r>
            <a:endParaRPr kumimoji="0" lang="en-US" altLang="ko-KR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잔여시간이 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‘0’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 경우 시스템에 접속되어 있더라도 접수 불가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타원 84"/>
          <p:cNvSpPr/>
          <p:nvPr/>
        </p:nvSpPr>
        <p:spPr bwMode="auto">
          <a:xfrm>
            <a:off x="5003800" y="4005263"/>
            <a:ext cx="431800" cy="287337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9" name="TextBox 65"/>
          <p:cNvSpPr txBox="1">
            <a:spLocks noChangeArrowheads="1"/>
          </p:cNvSpPr>
          <p:nvPr/>
        </p:nvSpPr>
        <p:spPr bwMode="auto">
          <a:xfrm>
            <a:off x="971550" y="5516563"/>
            <a:ext cx="237648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슬라이드 노트 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타원 29"/>
          <p:cNvSpPr/>
          <p:nvPr/>
        </p:nvSpPr>
        <p:spPr bwMode="auto">
          <a:xfrm>
            <a:off x="3851275" y="4365625"/>
            <a:ext cx="431800" cy="287338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31" name="타원 30"/>
          <p:cNvSpPr/>
          <p:nvPr/>
        </p:nvSpPr>
        <p:spPr bwMode="auto">
          <a:xfrm>
            <a:off x="6300788" y="4797425"/>
            <a:ext cx="574675" cy="287338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33" name="타원 32"/>
          <p:cNvSpPr/>
          <p:nvPr/>
        </p:nvSpPr>
        <p:spPr bwMode="auto">
          <a:xfrm>
            <a:off x="6948488" y="4797425"/>
            <a:ext cx="576262" cy="287338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1267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1285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39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목적및내용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49" name="모서리가 둥근 직사각형 48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1269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73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3227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모서리가 둥근 직사각형 65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7560000" y="403141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7560000" y="4802153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pic>
        <p:nvPicPr>
          <p:cNvPr id="11279" name="Picture 25" descr="C:\Users\user\Pictures\IITP 메뉴얼\목적및내용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620713"/>
            <a:ext cx="4537075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0" name="TextBox 71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7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611188" y="3429000"/>
            <a:ext cx="792162" cy="2159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1331913" y="2781300"/>
            <a:ext cx="647700" cy="287338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6" name="타원 25"/>
          <p:cNvSpPr/>
          <p:nvPr/>
        </p:nvSpPr>
        <p:spPr bwMode="auto">
          <a:xfrm>
            <a:off x="611188" y="3789363"/>
            <a:ext cx="792162" cy="287337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7" name="TextBox 65"/>
          <p:cNvSpPr txBox="1">
            <a:spLocks noChangeArrowheads="1"/>
          </p:cNvSpPr>
          <p:nvPr/>
        </p:nvSpPr>
        <p:spPr bwMode="auto">
          <a:xfrm>
            <a:off x="900113" y="5622925"/>
            <a:ext cx="237648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05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(슬라이드</a:t>
            </a:r>
            <a:r>
              <a:rPr kumimoji="0" lang="ko-KR" altLang="en-US" sz="105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노트 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2291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2318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39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기관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.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인력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사업비 등록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63" name="모서리가 둥근 직사각형 62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2293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306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2799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" name="모서리가 둥근 직사각형 67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7560000" y="398903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73" name="TextBox 72"/>
          <p:cNvSpPr txBox="1">
            <a:spLocks noChangeArrowheads="1"/>
          </p:cNvSpPr>
          <p:nvPr/>
        </p:nvSpPr>
        <p:spPr bwMode="auto">
          <a:xfrm>
            <a:off x="7560000" y="475977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12302" name="TextBox 73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8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2303" name="Picture 2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765175"/>
            <a:ext cx="68421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라 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323850" y="2133600"/>
            <a:ext cx="576263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4859338" y="1628775"/>
            <a:ext cx="576262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6084888" y="1052513"/>
            <a:ext cx="574675" cy="2159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6" name="타원 25"/>
          <p:cNvSpPr/>
          <p:nvPr/>
        </p:nvSpPr>
        <p:spPr bwMode="auto">
          <a:xfrm>
            <a:off x="6011863" y="3365500"/>
            <a:ext cx="576262" cy="207963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6011863" y="5229225"/>
            <a:ext cx="576262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8" name="타원 27"/>
          <p:cNvSpPr/>
          <p:nvPr/>
        </p:nvSpPr>
        <p:spPr bwMode="auto">
          <a:xfrm>
            <a:off x="4284663" y="1989138"/>
            <a:ext cx="647700" cy="2159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r>
              <a:rPr kumimoji="0" lang="ko-KR" altLang="en-US" sz="900" dirty="0">
                <a:latin typeface="+mn-ea"/>
                <a:ea typeface="+mn-ea"/>
              </a:rPr>
              <a:t>상세주소</a:t>
            </a:r>
          </a:p>
        </p:txBody>
      </p:sp>
      <p:sp>
        <p:nvSpPr>
          <p:cNvPr id="30" name="타원 29"/>
          <p:cNvSpPr/>
          <p:nvPr/>
        </p:nvSpPr>
        <p:spPr bwMode="auto">
          <a:xfrm>
            <a:off x="1331913" y="981075"/>
            <a:ext cx="576262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31" name="타원 30"/>
          <p:cNvSpPr/>
          <p:nvPr/>
        </p:nvSpPr>
        <p:spPr bwMode="auto">
          <a:xfrm>
            <a:off x="1331913" y="2636838"/>
            <a:ext cx="576262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32" name="타원 31"/>
          <p:cNvSpPr/>
          <p:nvPr/>
        </p:nvSpPr>
        <p:spPr bwMode="auto">
          <a:xfrm>
            <a:off x="755650" y="4365625"/>
            <a:ext cx="576263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34" name="타원 33"/>
          <p:cNvSpPr/>
          <p:nvPr/>
        </p:nvSpPr>
        <p:spPr bwMode="auto">
          <a:xfrm>
            <a:off x="3708400" y="4365625"/>
            <a:ext cx="576263" cy="279400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35" name="TextBox 65"/>
          <p:cNvSpPr txBox="1">
            <a:spLocks noChangeArrowheads="1"/>
          </p:cNvSpPr>
          <p:nvPr/>
        </p:nvSpPr>
        <p:spPr bwMode="auto">
          <a:xfrm>
            <a:off x="539750" y="6127750"/>
            <a:ext cx="237648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슬라이드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노트 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Box 65"/>
          <p:cNvSpPr txBox="1">
            <a:spLocks noChangeArrowheads="1"/>
          </p:cNvSpPr>
          <p:nvPr/>
        </p:nvSpPr>
        <p:spPr bwMode="auto">
          <a:xfrm>
            <a:off x="5724525" y="1628775"/>
            <a:ext cx="15843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페이지 참조</a:t>
            </a:r>
          </a:p>
        </p:txBody>
      </p:sp>
      <p:cxnSp>
        <p:nvCxnSpPr>
          <p:cNvPr id="37" name="직선 화살표 연결선 36"/>
          <p:cNvCxnSpPr>
            <a:stCxn id="24" idx="6"/>
            <a:endCxn id="36" idx="1"/>
          </p:cNvCxnSpPr>
          <p:nvPr/>
        </p:nvCxnSpPr>
        <p:spPr>
          <a:xfrm flipV="1">
            <a:off x="5435600" y="1755775"/>
            <a:ext cx="288925" cy="12700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3331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9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기관검색 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2" name="모서리가 둥근 직사각형 71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3316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모서리가 둥근 직사각형 7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0" name="TextBox 7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13321" name="TextBox 84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9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3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836613"/>
            <a:ext cx="6994525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타원 19"/>
          <p:cNvSpPr/>
          <p:nvPr/>
        </p:nvSpPr>
        <p:spPr bwMode="auto">
          <a:xfrm>
            <a:off x="6011863" y="2997200"/>
            <a:ext cx="576262" cy="287338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6011863" y="1628775"/>
            <a:ext cx="647700" cy="360363"/>
          </a:xfrm>
          <a:prstGeom prst="ellipse">
            <a:avLst/>
          </a:prstGeom>
          <a:noFill/>
          <a:ln w="19050" algn="ctr">
            <a:solidFill>
              <a:srgbClr val="FF0000"/>
            </a:solidFill>
            <a:prstDash val="sysDot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cxnSp>
        <p:nvCxnSpPr>
          <p:cNvPr id="22" name="직선 화살표 연결선 21"/>
          <p:cNvCxnSpPr>
            <a:endCxn id="20" idx="0"/>
          </p:cNvCxnSpPr>
          <p:nvPr/>
        </p:nvCxnSpPr>
        <p:spPr>
          <a:xfrm flipH="1">
            <a:off x="6300788" y="1989138"/>
            <a:ext cx="71437" cy="1008062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6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306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2799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560000" y="398903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560000" y="475977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라 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4339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4354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39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기관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인력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사업비 조회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52" name="모서리가 둥근 직사각형 51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4341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모서리가 둥근 직사각형 6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14346" name="TextBox 74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10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347" name="Picture 24" descr="C:\Users\user\Pictures\IITP 메뉴얼\기관,인력,사업비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692150"/>
            <a:ext cx="4391025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65"/>
          <p:cNvSpPr txBox="1">
            <a:spLocks noChangeArrowheads="1"/>
          </p:cNvSpPr>
          <p:nvPr/>
        </p:nvSpPr>
        <p:spPr bwMode="auto">
          <a:xfrm>
            <a:off x="5076825" y="3429000"/>
            <a:ext cx="15827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050" b="1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슬라이드</a:t>
            </a:r>
            <a:r>
              <a:rPr kumimoji="0" lang="ko-KR" altLang="en-US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노트 참조</a:t>
            </a:r>
            <a:r>
              <a:rPr kumimoji="0" lang="en-US" altLang="ko-KR" sz="105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05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349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306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2799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560000" y="398903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7560000" y="475977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라 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5376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0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9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과제 접수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참여인력추가</a:t>
              </a: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ko-KR" altLang="en-US" b="1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2" name="모서리가 둥근 직사각형 71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5364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모서리가 둥근 직사각형 7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0" name="TextBox 7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15369" name="TextBox 84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11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5370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557338"/>
            <a:ext cx="70278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306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2799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560000" y="398903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7560000" y="475977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라 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 bwMode="auto">
          <a:xfrm>
            <a:off x="98425" y="187325"/>
            <a:ext cx="8812213" cy="6265863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6387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6402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2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3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1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접수 제출</a:t>
              </a:r>
            </a:p>
          </p:txBody>
        </p:sp>
      </p:grpSp>
      <p:sp>
        <p:nvSpPr>
          <p:cNvPr id="16388" name="TextBox 64"/>
          <p:cNvSpPr txBox="1">
            <a:spLocks noChangeArrowheads="1"/>
          </p:cNvSpPr>
          <p:nvPr/>
        </p:nvSpPr>
        <p:spPr bwMode="auto">
          <a:xfrm>
            <a:off x="323850" y="4818063"/>
            <a:ext cx="68453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모든 정보가 등록되면 최종확인 후 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접수완료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]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함</a:t>
            </a:r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접수완료 후에도 접수기간내에는 정보수정 가능</a:t>
            </a:r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입력된 정보 중 오류가 있는 경우 접수완료 처리되지 않음</a:t>
            </a:r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6390" name="그림 157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그림 158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그림 159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3573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그림 160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43227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모서리가 둥근 직사각형 44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7560000" y="4031414"/>
            <a:ext cx="1128335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접수 제출</a:t>
            </a: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560000" y="4802153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16400" name="TextBox 65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12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6401" name="Picture 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981075"/>
            <a:ext cx="6962775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 bwMode="auto">
          <a:xfrm>
            <a:off x="98425" y="187325"/>
            <a:ext cx="8812213" cy="6265863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7411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7425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2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3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1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접수 제출</a:t>
              </a:r>
            </a:p>
          </p:txBody>
        </p:sp>
      </p:grpSp>
      <p:sp>
        <p:nvSpPr>
          <p:cNvPr id="32" name="모서리가 둥근 직사각형 31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7413" name="그림 157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그림 158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그림 159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3500438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그림 160" descr="arrow0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1163" y="4249738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모서리가 둥근 직사각형 36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7560000" y="3959406"/>
            <a:ext cx="1128335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접수 제출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7560000" y="473014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17423" name="TextBox 50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13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424" name="Picture 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981075"/>
            <a:ext cx="7058025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 bwMode="auto">
          <a:xfrm>
            <a:off x="152400" y="260350"/>
            <a:ext cx="8812213" cy="6264275"/>
          </a:xfrm>
          <a:prstGeom prst="roundRect">
            <a:avLst>
              <a:gd name="adj" fmla="val 2963"/>
            </a:avLst>
          </a:prstGeom>
          <a:solidFill>
            <a:schemeClr val="bg1">
              <a:alpha val="90000"/>
            </a:schemeClr>
          </a:solidFill>
          <a:ln w="25400" cap="flat">
            <a:solidFill>
              <a:schemeClr val="bg1">
                <a:lumMod val="8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8435" name="그룹 136"/>
          <p:cNvGrpSpPr>
            <a:grpSpLocks/>
          </p:cNvGrpSpPr>
          <p:nvPr/>
        </p:nvGrpSpPr>
        <p:grpSpPr bwMode="auto">
          <a:xfrm>
            <a:off x="468313" y="187325"/>
            <a:ext cx="4365625" cy="504825"/>
            <a:chOff x="2408238" y="607069"/>
            <a:chExt cx="4366311" cy="504825"/>
          </a:xfrm>
        </p:grpSpPr>
        <p:grpSp>
          <p:nvGrpSpPr>
            <p:cNvPr id="18454" name="그룹 34"/>
            <p:cNvGrpSpPr>
              <a:grpSpLocks/>
            </p:cNvGrpSpPr>
            <p:nvPr/>
          </p:nvGrpSpPr>
          <p:grpSpPr bwMode="auto">
            <a:xfrm>
              <a:off x="2408238" y="607069"/>
              <a:ext cx="4366311" cy="504825"/>
              <a:chOff x="2408238" y="740419"/>
              <a:chExt cx="4366311" cy="504825"/>
            </a:xfrm>
          </p:grpSpPr>
          <p:pic>
            <p:nvPicPr>
              <p:cNvPr id="41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 bwMode="auto">
              <a:xfrm>
                <a:off x="2408238" y="740419"/>
                <a:ext cx="2714625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" name="Picture 2" descr="D:\ppt제안서디자인\0_이상희_작업_내용_120310\사용이미지\titleback01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rgbClr val="FF9966">
                    <a:tint val="45000"/>
                    <a:satMod val="400000"/>
                  </a:srgbClr>
                </a:duotone>
              </a:blip>
              <a:srcRect l="6422"/>
              <a:stretch>
                <a:fillRect/>
              </a:stretch>
            </p:blipFill>
            <p:spPr bwMode="auto">
              <a:xfrm>
                <a:off x="4234249" y="740419"/>
                <a:ext cx="2540300" cy="504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0" name="Rectangle 281"/>
            <p:cNvSpPr>
              <a:spLocks noChangeArrowheads="1"/>
            </p:cNvSpPr>
            <p:nvPr/>
          </p:nvSpPr>
          <p:spPr bwMode="auto">
            <a:xfrm>
              <a:off x="2905154" y="721145"/>
              <a:ext cx="3372478" cy="27667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5. </a:t>
              </a:r>
              <a:r>
                <a:rPr kumimoji="0" lang="ko-KR" altLang="en-US" b="1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접수 확인</a:t>
              </a:r>
            </a:p>
          </p:txBody>
        </p:sp>
      </p:grp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200" y="3500438"/>
            <a:ext cx="6461125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타원 45"/>
          <p:cNvSpPr/>
          <p:nvPr/>
        </p:nvSpPr>
        <p:spPr bwMode="auto">
          <a:xfrm>
            <a:off x="1395413" y="2106613"/>
            <a:ext cx="428625" cy="42862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47" name="타원 46"/>
          <p:cNvSpPr/>
          <p:nvPr/>
        </p:nvSpPr>
        <p:spPr bwMode="auto">
          <a:xfrm>
            <a:off x="5508625" y="4346575"/>
            <a:ext cx="576263" cy="701675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 defTabSz="839788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80000"/>
              <a:defRPr/>
            </a:pPr>
            <a:endParaRPr kumimoji="0" lang="ko-KR" altLang="en-US" sz="900" b="1" dirty="0">
              <a:latin typeface="+mn-ea"/>
              <a:ea typeface="+mn-ea"/>
            </a:endParaRPr>
          </a:p>
        </p:txBody>
      </p:sp>
      <p:sp>
        <p:nvSpPr>
          <p:cNvPr id="18439" name="TextBox 62"/>
          <p:cNvSpPr txBox="1">
            <a:spLocks noChangeArrowheads="1"/>
          </p:cNvSpPr>
          <p:nvPr/>
        </p:nvSpPr>
        <p:spPr bwMode="auto">
          <a:xfrm>
            <a:off x="330200" y="5229225"/>
            <a:ext cx="66897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접수완료 후 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접수현황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에서 접수한 과제들에 대한 목록 확인 가능</a:t>
            </a:r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상태가 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접수완료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로 되어야 정상적으로 접수된 상태임</a:t>
            </a:r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-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사업담당자가 접수과제를 확인화면 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접수확정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” 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상태가 됨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최종 접수신청 확정 상태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 (</a:t>
            </a:r>
            <a:r>
              <a:rPr kumimoji="0" lang="ko-KR" altLang="en-US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사업에 따라 수일이 소요됨</a:t>
            </a:r>
            <a:r>
              <a:rPr kumimoji="0" lang="en-US" altLang="ko-KR" sz="12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200" b="1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359650" y="855663"/>
            <a:ext cx="1484313" cy="5521325"/>
          </a:xfrm>
          <a:prstGeom prst="roundRect">
            <a:avLst/>
          </a:prstGeom>
          <a:solidFill>
            <a:srgbClr val="FFFFFF">
              <a:alpha val="69020"/>
            </a:srgbClr>
          </a:soli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8441" name="그림 157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1414463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그림 158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2162175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그림 159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35306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그림 160" descr="arrow0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1163" y="4279900"/>
            <a:ext cx="2857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모서리가 둥근 직사각형 48"/>
          <p:cNvSpPr/>
          <p:nvPr/>
        </p:nvSpPr>
        <p:spPr>
          <a:xfrm>
            <a:off x="7440613" y="982663"/>
            <a:ext cx="1319212" cy="533876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7359526" y="1079519"/>
            <a:ext cx="148431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</a:t>
            </a: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접속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7359526" y="1844824"/>
            <a:ext cx="1484312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신청과제 선택</a:t>
            </a: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auto">
          <a:xfrm>
            <a:off x="7560000" y="2525962"/>
            <a:ext cx="1260472" cy="102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 접수</a:t>
            </a:r>
            <a:endParaRPr kumimoji="0" lang="en-US" altLang="ko-KR" sz="14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정보동의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기본정보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목적내용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라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kumimoji="0" lang="en-US" altLang="ko-KR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1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endParaRPr kumimoji="0" lang="en-US" altLang="ko-KR" sz="1100" spc="-150" dirty="0">
              <a:ln w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7560000" y="3989035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접수 완료</a:t>
            </a: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7560000" y="4759774"/>
            <a:ext cx="1128335" cy="325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1400" spc="-150" dirty="0">
                <a:ln w="0"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latin typeface="맑은 고딕" pitchFamily="50" charset="-127"/>
                <a:ea typeface="맑은 고딕" pitchFamily="50" charset="-127"/>
              </a:rPr>
              <a:t>접수 확인</a:t>
            </a:r>
          </a:p>
        </p:txBody>
      </p:sp>
      <p:sp>
        <p:nvSpPr>
          <p:cNvPr id="18451" name="TextBox 55"/>
          <p:cNvSpPr txBox="1">
            <a:spLocks noChangeArrowheads="1"/>
          </p:cNvSpPr>
          <p:nvPr/>
        </p:nvSpPr>
        <p:spPr bwMode="auto">
          <a:xfrm>
            <a:off x="4017963" y="6524625"/>
            <a:ext cx="10810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1200">
                <a:latin typeface="맑은 고딕" pitchFamily="50" charset="-127"/>
                <a:ea typeface="맑은 고딕" pitchFamily="50" charset="-127"/>
              </a:rPr>
              <a:t>14</a:t>
            </a:r>
            <a:endParaRPr kumimoji="0"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8452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692150"/>
            <a:ext cx="733425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8" name="직선 화살표 연결선 47"/>
          <p:cNvCxnSpPr/>
          <p:nvPr/>
        </p:nvCxnSpPr>
        <p:spPr>
          <a:xfrm>
            <a:off x="2051050" y="2349500"/>
            <a:ext cx="3830638" cy="197485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2500" y="1557338"/>
            <a:ext cx="7143750" cy="25225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b="1" dirty="0">
                <a:solidFill>
                  <a:prstClr val="black"/>
                </a:solidFill>
                <a:latin typeface="+mn-ea"/>
                <a:ea typeface="+mn-ea"/>
              </a:rPr>
              <a:t>IITP-PMS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b="1" dirty="0">
              <a:solidFill>
                <a:prstClr val="black"/>
              </a:solidFill>
              <a:latin typeface="+mn-ea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b="1" dirty="0">
                <a:solidFill>
                  <a:prstClr val="black"/>
                </a:solidFill>
                <a:latin typeface="+mn-ea"/>
                <a:ea typeface="+mn-ea"/>
              </a:rPr>
              <a:t>전산접수 매뉴얼</a:t>
            </a:r>
            <a:endParaRPr kumimoji="0" lang="en-US" altLang="ko-KR" sz="3200" b="1" dirty="0">
              <a:solidFill>
                <a:prstClr val="black"/>
              </a:solidFill>
              <a:latin typeface="+mn-ea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3200" dirty="0">
              <a:solidFill>
                <a:prstClr val="black"/>
              </a:solidFill>
              <a:latin typeface="+mn-ea"/>
              <a:ea typeface="+mn-e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4000" b="1" dirty="0">
                <a:solidFill>
                  <a:prstClr val="black"/>
                </a:solidFill>
                <a:latin typeface="+mn-ea"/>
                <a:ea typeface="+mn-ea"/>
              </a:rPr>
              <a:t>끝</a:t>
            </a:r>
            <a:r>
              <a:rPr kumimoji="0" lang="en-US" altLang="ko-KR" sz="4000" b="1" dirty="0">
                <a:solidFill>
                  <a:prstClr val="black"/>
                </a:solidFill>
                <a:latin typeface="+mn-ea"/>
                <a:ea typeface="+mn-ea"/>
              </a:rPr>
              <a:t>.</a:t>
            </a:r>
            <a:endParaRPr kumimoji="0" lang="ko-KR" altLang="en-US" sz="40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8700" y="4914900"/>
            <a:ext cx="71437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err="1">
                <a:solidFill>
                  <a:prstClr val="black"/>
                </a:solidFill>
                <a:latin typeface="+mn-ea"/>
                <a:ea typeface="+mn-ea"/>
              </a:rPr>
              <a:t>정보서비스팀</a:t>
            </a:r>
            <a:endParaRPr kumimoji="0" lang="ko-KR" altLang="en-US" sz="2000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pic>
        <p:nvPicPr>
          <p:cNvPr id="19460" name="Picture 2" descr="IITP 정보통신기술진흥센터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2813" y="5789613"/>
            <a:ext cx="22955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5481</TotalTime>
  <Words>1384</Words>
  <Application>Microsoft Office PowerPoint</Application>
  <PresentationFormat>화면 슬라이드 쇼(4:3)</PresentationFormat>
  <Paragraphs>291</Paragraphs>
  <Slides>18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2" baseType="lpstr">
      <vt:lpstr>굴림</vt:lpstr>
      <vt:lpstr>Arial</vt:lpstr>
      <vt:lpstr>맑은 고딕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류지웅</dc:creator>
  <cp:lastModifiedBy>shk1</cp:lastModifiedBy>
  <cp:revision>268</cp:revision>
  <cp:lastPrinted>2014-06-11T07:42:36Z</cp:lastPrinted>
  <dcterms:created xsi:type="dcterms:W3CDTF">2014-03-03T05:19:42Z</dcterms:created>
  <dcterms:modified xsi:type="dcterms:W3CDTF">2015-05-13T01:11:50Z</dcterms:modified>
</cp:coreProperties>
</file>