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63" r:id="rId1"/>
  </p:sldMasterIdLst>
  <p:notesMasterIdLst>
    <p:notesMasterId r:id="rId16"/>
  </p:notesMasterIdLst>
  <p:handoutMasterIdLst>
    <p:handoutMasterId r:id="rId17"/>
  </p:handoutMasterIdLst>
  <p:sldIdLst>
    <p:sldId id="1319" r:id="rId2"/>
    <p:sldId id="1296" r:id="rId3"/>
    <p:sldId id="1322" r:id="rId4"/>
    <p:sldId id="1312" r:id="rId5"/>
    <p:sldId id="1323" r:id="rId6"/>
    <p:sldId id="1314" r:id="rId7"/>
    <p:sldId id="1324" r:id="rId8"/>
    <p:sldId id="1325" r:id="rId9"/>
    <p:sldId id="1328" r:id="rId10"/>
    <p:sldId id="1327" r:id="rId11"/>
    <p:sldId id="1317" r:id="rId12"/>
    <p:sldId id="1330" r:id="rId13"/>
    <p:sldId id="1331" r:id="rId14"/>
    <p:sldId id="1310" r:id="rId15"/>
  </p:sldIdLst>
  <p:sldSz cx="9144000" cy="6858000" type="screen4x3"/>
  <p:notesSz cx="10234613" cy="7104063"/>
  <p:embeddedFontLst>
    <p:embeddedFont>
      <p:font typeface="나눔바른고딕" panose="020B0600000101010101" pitchFamily="50" charset="-127"/>
      <p:regular r:id="rId18"/>
      <p:bold r:id="rId19"/>
    </p:embeddedFont>
    <p:embeddedFont>
      <p:font typeface="HY헤드라인M" panose="02030600000101010101" pitchFamily="18" charset="-127"/>
      <p:regular r:id="rId20"/>
    </p:embeddedFont>
    <p:embeddedFont>
      <p:font typeface="맑은 고딕" panose="020B0503020000020004" pitchFamily="50" charset="-127"/>
      <p:regular r:id="rId21"/>
      <p:bold r:id="rId22"/>
    </p:embeddedFont>
    <p:embeddedFont>
      <p:font typeface="HY중고딕" panose="02030600000101010101" pitchFamily="18" charset="-127"/>
      <p:regular r:id="rId23"/>
    </p:embeddedFont>
    <p:embeddedFont>
      <p:font typeface="나눔고딕" panose="020D0604000000000000" pitchFamily="50" charset="-127"/>
      <p:regular r:id="rId24"/>
    </p:embeddedFont>
    <p:embeddedFont>
      <p:font typeface="HY견고딕" panose="02030600000101010101" pitchFamily="18" charset="-127"/>
      <p:regular r:id="rId25"/>
    </p:embeddedFont>
  </p:embeddedFontLst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rgbClr val="CC00CC"/>
        </a:solidFill>
        <a:latin typeface="Times New Roman" panose="02020603050405020304" pitchFamily="18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35">
          <p15:clr>
            <a:srgbClr val="A4A3A4"/>
          </p15:clr>
        </p15:guide>
        <p15:guide id="2" orient="horz" pos="4065">
          <p15:clr>
            <a:srgbClr val="A4A3A4"/>
          </p15:clr>
        </p15:guide>
        <p15:guide id="3" pos="2971">
          <p15:clr>
            <a:srgbClr val="A4A3A4"/>
          </p15:clr>
        </p15:guide>
        <p15:guide id="4" pos="204">
          <p15:clr>
            <a:srgbClr val="A4A3A4"/>
          </p15:clr>
        </p15:guide>
        <p15:guide id="5" pos="55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36">
          <p15:clr>
            <a:srgbClr val="A4A3A4"/>
          </p15:clr>
        </p15:guide>
        <p15:guide id="2" pos="32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6600"/>
    <a:srgbClr val="F5F5F5"/>
    <a:srgbClr val="003300"/>
    <a:srgbClr val="336600"/>
    <a:srgbClr val="008000"/>
    <a:srgbClr val="006600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48" autoAdjust="0"/>
    <p:restoredTop sz="87864" autoAdjust="0"/>
  </p:normalViewPr>
  <p:slideViewPr>
    <p:cSldViewPr>
      <p:cViewPr>
        <p:scale>
          <a:sx n="70" d="100"/>
          <a:sy n="70" d="100"/>
        </p:scale>
        <p:origin x="2952" y="1068"/>
      </p:cViewPr>
      <p:guideLst>
        <p:guide orient="horz" pos="935"/>
        <p:guide orient="horz" pos="4065"/>
        <p:guide pos="2971"/>
        <p:guide pos="204"/>
        <p:guide pos="55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notesViewPr>
    <p:cSldViewPr>
      <p:cViewPr>
        <p:scale>
          <a:sx n="100" d="100"/>
          <a:sy n="100" d="100"/>
        </p:scale>
        <p:origin x="1728" y="600"/>
      </p:cViewPr>
      <p:guideLst>
        <p:guide orient="horz" pos="2236"/>
        <p:guide pos="32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0713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53" tIns="47327" rIns="94653" bIns="47327" numCol="1" anchor="t" anchorCtr="0" compatLnSpc="1">
            <a:prstTxWarp prst="textNoShape">
              <a:avLst/>
            </a:prstTxWarp>
          </a:bodyPr>
          <a:lstStyle>
            <a:lvl1pPr defTabSz="946216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0725" y="0"/>
            <a:ext cx="44323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53" tIns="47327" rIns="94653" bIns="47327" numCol="1" anchor="t" anchorCtr="0" compatLnSpc="1">
            <a:prstTxWarp prst="textNoShape">
              <a:avLst/>
            </a:prstTxWarp>
          </a:bodyPr>
          <a:lstStyle>
            <a:lvl1pPr algn="r" defTabSz="946216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170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746875"/>
            <a:ext cx="4430713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53" tIns="47327" rIns="94653" bIns="47327" numCol="1" anchor="b" anchorCtr="0" compatLnSpc="1">
            <a:prstTxWarp prst="textNoShape">
              <a:avLst/>
            </a:prstTxWarp>
          </a:bodyPr>
          <a:lstStyle>
            <a:lvl1pPr defTabSz="946216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170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800725" y="6746875"/>
            <a:ext cx="44323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53" tIns="47327" rIns="94653" bIns="47327" numCol="1" anchor="b" anchorCtr="0" compatLnSpc="1">
            <a:prstTxWarp prst="textNoShape">
              <a:avLst/>
            </a:prstTxWarp>
          </a:bodyPr>
          <a:lstStyle>
            <a:lvl1pPr algn="r" defTabSz="944563" eaLnBrk="1" latinLnBrk="1" hangingPunct="1">
              <a:defRPr sz="1200">
                <a:solidFill>
                  <a:schemeClr val="tx1"/>
                </a:solidFill>
                <a:latin typeface="굴림" panose="020B0600000101010101" pitchFamily="50" charset="-127"/>
              </a:defRPr>
            </a:lvl1pPr>
          </a:lstStyle>
          <a:p>
            <a:fld id="{6007F1B4-118A-43D4-A3F1-47C5CCCE353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3888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05" tIns="47754" rIns="95505" bIns="47754" numCol="1" anchor="t" anchorCtr="0" compatLnSpc="1">
            <a:prstTxWarp prst="textNoShape">
              <a:avLst/>
            </a:prstTxWarp>
          </a:bodyPr>
          <a:lstStyle>
            <a:lvl1pPr defTabSz="954444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9138" y="0"/>
            <a:ext cx="44338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05" tIns="47754" rIns="95505" bIns="47754" numCol="1" anchor="t" anchorCtr="0" compatLnSpc="1">
            <a:prstTxWarp prst="textNoShape">
              <a:avLst/>
            </a:prstTxWarp>
          </a:bodyPr>
          <a:lstStyle>
            <a:lvl1pPr algn="r" defTabSz="954444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3275" y="531813"/>
            <a:ext cx="3551238" cy="2665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938" y="3373438"/>
            <a:ext cx="8186737" cy="319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05" tIns="47754" rIns="95505" bIns="477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6875"/>
            <a:ext cx="4433888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05" tIns="47754" rIns="95505" bIns="47754" numCol="1" anchor="b" anchorCtr="0" compatLnSpc="1">
            <a:prstTxWarp prst="textNoShape">
              <a:avLst/>
            </a:prstTxWarp>
          </a:bodyPr>
          <a:lstStyle>
            <a:lvl1pPr defTabSz="954444" eaLnBrk="1" latin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9138" y="6746875"/>
            <a:ext cx="4433887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05" tIns="47754" rIns="95505" bIns="47754" numCol="1" anchor="b" anchorCtr="0" compatLnSpc="1">
            <a:prstTxWarp prst="textNoShape">
              <a:avLst/>
            </a:prstTxWarp>
          </a:bodyPr>
          <a:lstStyle>
            <a:lvl1pPr algn="r" defTabSz="952500" eaLnBrk="1" latinLnBrk="1" hangingPunct="1">
              <a:defRPr sz="1200">
                <a:solidFill>
                  <a:schemeClr val="tx1"/>
                </a:solidFill>
                <a:latin typeface="굴림" panose="020B0600000101010101" pitchFamily="50" charset="-127"/>
              </a:defRPr>
            </a:lvl1pPr>
          </a:lstStyle>
          <a:p>
            <a:fld id="{718F9FDF-09ED-40E5-A9D1-1409CF66AFB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58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33700FA6-5712-4B21-AC6C-BBAE5556FBE6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4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D2788A4A-19BE-4DCB-88BC-00095AB1B157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6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9D3D0745-36A3-43F7-A9D5-9D3FAF6CD10F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8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6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7FE4369E-E166-4D90-9222-BE8D2B141088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9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67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EC39EC1F-313D-4A67-A646-A8AA4E089734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10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2127E765-8B51-4D3B-9981-85F77A86CD5D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11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072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4DDA4192-7D6D-4CD6-8CC1-4BC0D2B5833F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12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748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919163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fld id="{04385138-A449-4750-9BE9-A798AB26E03F}" type="slidenum">
              <a:rPr lang="en-US" altLang="ko-KR" sz="1200">
                <a:solidFill>
                  <a:schemeClr val="tx1"/>
                </a:solidFill>
                <a:latin typeface="굴림" panose="020B0600000101010101" pitchFamily="50" charset="-127"/>
              </a:rPr>
              <a:pPr/>
              <a:t>13</a:t>
            </a:fld>
            <a:endParaRPr lang="en-US" altLang="ko-KR" sz="120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7607486E-5CEB-4220-BBEB-B363DF572715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3E5C8-3824-4586-A1E9-983BA6DFE385}" type="datetime1">
              <a:rPr lang="ko-KR" altLang="en-US"/>
              <a:pPr>
                <a:defRPr/>
              </a:pPr>
              <a:t>2021-12-06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32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68CF02B3-28F4-4A93-AFED-5851086A4C03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84D13-DD7A-4E6E-98A3-E45E3EFEA062}" type="datetime1">
              <a:rPr lang="ko-KR" altLang="en-US"/>
              <a:pPr>
                <a:defRPr/>
              </a:pPr>
              <a:t>2021-12-06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8928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B07560DA-30B3-451B-8EFB-5353644E4B0C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39B82-7895-41BE-A065-3752562D6B95}" type="datetime1">
              <a:rPr lang="ko-KR" altLang="en-US"/>
              <a:pPr>
                <a:defRPr/>
              </a:pPr>
              <a:t>2021-12-06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704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A1E6D7C2-5883-4987-AF21-F65DAAA0E56A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/>
            </a:lvl1pPr>
          </a:lstStyle>
          <a:p>
            <a:pPr>
              <a:defRPr/>
            </a:pPr>
            <a:fld id="{357F0838-3E45-4BC9-9314-9A8E042C45AF}" type="datetime1">
              <a:rPr lang="ko-KR" altLang="en-US"/>
              <a:pPr>
                <a:defRPr/>
              </a:pPr>
              <a:t>2021-12-06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0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61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7BCC1F85-1456-44C6-BA9E-614ED1ED4ECC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/>
            </a:lvl1pPr>
          </a:lstStyle>
          <a:p>
            <a:pPr>
              <a:defRPr/>
            </a:pPr>
            <a:fld id="{234B534E-D0DB-4DDB-BA25-2A7109574AF9}" type="datetime1">
              <a:rPr lang="ko-KR" altLang="en-US"/>
              <a:pPr>
                <a:defRPr/>
              </a:pPr>
              <a:t>2021-12-06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0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400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8836025" y="6777038"/>
            <a:ext cx="200025" cy="3651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6350">
            <a:noFill/>
          </a:ln>
        </p:spPr>
        <p:txBody>
          <a:bodyPr lIns="54000" rIns="54000" anchor="ctr"/>
          <a:lstStyle/>
          <a:p>
            <a:pPr algn="ctr">
              <a:lnSpc>
                <a:spcPct val="130000"/>
              </a:lnSpc>
              <a:defRPr/>
            </a:pPr>
            <a:endParaRPr lang="ko-KR" altLang="en-US" sz="1400" b="1" spc="-15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슬라이드 번호 개체 틀 5"/>
          <p:cNvSpPr txBox="1">
            <a:spLocks/>
          </p:cNvSpPr>
          <p:nvPr userDrawn="1"/>
        </p:nvSpPr>
        <p:spPr bwMode="auto">
          <a:xfrm>
            <a:off x="8612188" y="6477000"/>
            <a:ext cx="504825" cy="365125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r" eaLnBrk="1" latinLnBrk="1" hangingPunct="1"/>
            <a:fld id="{F2C18095-13C2-42F5-8FF0-B3E3776217A5}" type="slidenum">
              <a:rPr lang="ko-KR" altLang="en-US" sz="1200">
                <a:solidFill>
                  <a:srgbClr val="595959"/>
                </a:solidFill>
              </a:rPr>
              <a:pPr algn="r" eaLnBrk="1" latinLnBrk="1" hangingPunct="1"/>
              <a:t>‹#›</a:t>
            </a:fld>
            <a:endParaRPr lang="ko-KR" altLang="en-US" sz="1200">
              <a:solidFill>
                <a:srgbClr val="595959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/>
            </a:lvl1pPr>
          </a:lstStyle>
          <a:p>
            <a:pPr>
              <a:defRPr/>
            </a:pPr>
            <a:fld id="{1245DCA2-E20F-46E8-8B60-628341D68515}" type="datetime1">
              <a:rPr lang="ko-KR" altLang="en-US"/>
              <a:pPr>
                <a:defRPr/>
              </a:pPr>
              <a:t>2021-12-06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0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811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latinLnBrk="0">
              <a:defRPr/>
            </a:lvl1pPr>
          </a:lstStyle>
          <a:p>
            <a:pPr>
              <a:defRPr/>
            </a:pPr>
            <a:fld id="{79BA34B6-2F42-481B-A202-D904A6333372}" type="datetime1">
              <a:rPr lang="ko-KR" altLang="en-US"/>
              <a:pPr>
                <a:defRPr/>
              </a:pPr>
              <a:t>2021-12-06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kumimoji="0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15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ea typeface="굴림" pitchFamily="50" charset="-127"/>
              </a:defRPr>
            </a:lvl1pPr>
          </a:lstStyle>
          <a:p>
            <a:pPr>
              <a:defRPr/>
            </a:pPr>
            <a:fld id="{B58A7086-3AC5-47CB-BE20-A4B326FE401A}" type="datetime1">
              <a:rPr lang="ko-KR" altLang="en-US"/>
              <a:pPr>
                <a:defRPr/>
              </a:pPr>
              <a:t>2021-12-06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31013" y="644842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E12348E-3450-4A82-AB17-2C51035E9C83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05" r:id="rId1"/>
    <p:sldLayoutId id="2147484706" r:id="rId2"/>
    <p:sldLayoutId id="2147484707" r:id="rId3"/>
    <p:sldLayoutId id="2147484708" r:id="rId4"/>
    <p:sldLayoutId id="2147484709" r:id="rId5"/>
    <p:sldLayoutId id="2147484710" r:id="rId6"/>
    <p:sldLayoutId id="2147484711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kms@compa.re.k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2" descr="00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그림 4" descr="000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8"/>
          <a:stretch>
            <a:fillRect/>
          </a:stretch>
        </p:blipFill>
        <p:spPr bwMode="auto">
          <a:xfrm>
            <a:off x="0" y="3278188"/>
            <a:ext cx="9144000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467544" y="1037927"/>
            <a:ext cx="8208912" cy="1015663"/>
          </a:xfrm>
          <a:prstGeom prst="rect">
            <a:avLst/>
          </a:prstGeom>
          <a:noFill/>
        </p:spPr>
        <p:txBody>
          <a:bodyPr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ko-KR" sz="3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2017</a:t>
            </a:r>
            <a:r>
              <a:rPr lang="ko-KR" altLang="en-US" sz="3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년 </a:t>
            </a:r>
            <a:r>
              <a:rPr lang="en-US" altLang="ko-KR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(</a:t>
            </a:r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공공</a:t>
            </a:r>
            <a:r>
              <a:rPr lang="en-US" altLang="ko-KR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)</a:t>
            </a:r>
            <a:r>
              <a:rPr lang="ko-KR" altLang="en-US" sz="3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과학기술기반 창업기획사</a:t>
            </a:r>
            <a:endParaRPr lang="en-US" altLang="ko-KR" sz="30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HY견고딕" pitchFamily="18" charset="-127"/>
              <a:ea typeface="HY견고딕" pitchFamily="18" charset="-127"/>
              <a:cs typeface="+mn-cs"/>
            </a:endParaRPr>
          </a:p>
          <a:p>
            <a:pPr>
              <a:defRPr/>
            </a:pPr>
            <a:r>
              <a:rPr lang="ko-KR" altLang="en-US" sz="3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rPr>
              <a:t>지원사업 추진계획 </a:t>
            </a:r>
            <a:endParaRPr lang="en-US" altLang="ko-KR" sz="30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9221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2970213" y="4868863"/>
            <a:ext cx="33147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 Box 26"/>
          <p:cNvSpPr txBox="1">
            <a:spLocks noChangeArrowheads="1"/>
          </p:cNvSpPr>
          <p:nvPr/>
        </p:nvSpPr>
        <p:spPr bwMode="auto">
          <a:xfrm>
            <a:off x="3059113" y="2736850"/>
            <a:ext cx="2952750" cy="457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1pPr>
            <a:lvl2pPr marL="742950" indent="-285750" eaLnBrk="0" hangingPunct="0"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2pPr>
            <a:lvl3pPr marL="1143000" indent="-228600" eaLnBrk="0" hangingPunct="0"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3pPr>
            <a:lvl4pPr marL="1600200" indent="-228600" eaLnBrk="0" hangingPunct="0"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4pPr>
            <a:lvl5pPr marL="2057400" indent="-228600" eaLnBrk="0" hangingPunct="0"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itchFamily="18" charset="0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en-US" altLang="ko-KR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2017.</a:t>
            </a:r>
            <a:r>
              <a:rPr lang="ko-KR" altLang="en-US" sz="22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04.</a:t>
            </a:r>
            <a:r>
              <a:rPr lang="ko-KR" altLang="en-US" sz="2400" b="1" spc="-150" smtClean="0">
                <a:solidFill>
                  <a:schemeClr val="tx1"/>
                </a:solidFill>
                <a:latin typeface="굴림" panose="020B0600000101010101" pitchFamily="50" charset="-127"/>
              </a:rPr>
              <a:t> </a:t>
            </a:r>
            <a:endParaRPr lang="en-US" altLang="ko-KR" sz="2400" b="1" spc="-150" dirty="0" smtClean="0">
              <a:solidFill>
                <a:schemeClr val="tx1"/>
              </a:solidFill>
              <a:latin typeface="굴림" panose="020B0600000101010101" pitchFamily="50" charset="-127"/>
            </a:endParaRPr>
          </a:p>
        </p:txBody>
      </p:sp>
      <p:sp>
        <p:nvSpPr>
          <p:cNvPr id="9223" name="TextBox 1"/>
          <p:cNvSpPr txBox="1">
            <a:spLocks noChangeArrowheads="1"/>
          </p:cNvSpPr>
          <p:nvPr/>
        </p:nvSpPr>
        <p:spPr bwMode="auto">
          <a:xfrm>
            <a:off x="2306638" y="5486400"/>
            <a:ext cx="47863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/>
            <a:r>
              <a:rPr lang="en-US" altLang="ko-KR" sz="1000" b="1">
                <a:solidFill>
                  <a:schemeClr val="tx1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Commercializations Promotion Agency for R&amp;D Outcomes</a:t>
            </a:r>
            <a:endParaRPr lang="ko-KR" altLang="en-US" sz="1000" b="1">
              <a:solidFill>
                <a:schemeClr val="tx1"/>
              </a:solidFill>
              <a:latin typeface="Arial" panose="020B0604020202020204" pitchFamily="34" charset="0"/>
              <a:ea typeface="HY견고딕" panose="02030600000101010101" pitchFamily="18" charset="-127"/>
            </a:endParaRPr>
          </a:p>
        </p:txBody>
      </p:sp>
      <p:pic>
        <p:nvPicPr>
          <p:cNvPr id="9224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-3175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11188" y="1484313"/>
            <a:ext cx="8353425" cy="3122612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0" y="6597650"/>
            <a:ext cx="9144000" cy="2603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cxnSp>
        <p:nvCxnSpPr>
          <p:cNvPr id="28" name="직선 연결선 27"/>
          <p:cNvCxnSpPr/>
          <p:nvPr/>
        </p:nvCxnSpPr>
        <p:spPr>
          <a:xfrm flipH="1">
            <a:off x="862013" y="1258888"/>
            <a:ext cx="7820025" cy="0"/>
          </a:xfrm>
          <a:prstGeom prst="line">
            <a:avLst/>
          </a:prstGeom>
          <a:ln>
            <a:solidFill>
              <a:schemeClr val="tx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17439" y="538346"/>
            <a:ext cx="2779774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latinLnBrk="1" hangingPunct="1">
              <a:defRPr/>
            </a:pPr>
            <a:r>
              <a:rPr lang="ko-KR" altLang="en-US" sz="3600" b="1" spc="-25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돋움" pitchFamily="50" charset="-127"/>
                <a:ea typeface="돋움" pitchFamily="50" charset="-127"/>
              </a:rPr>
              <a:t>목 차</a:t>
            </a:r>
          </a:p>
        </p:txBody>
      </p:sp>
      <p:pic>
        <p:nvPicPr>
          <p:cNvPr id="1024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884363"/>
            <a:ext cx="1100138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Box 46"/>
          <p:cNvSpPr txBox="1">
            <a:spLocks noChangeArrowheads="1"/>
          </p:cNvSpPr>
          <p:nvPr/>
        </p:nvSpPr>
        <p:spPr bwMode="auto">
          <a:xfrm>
            <a:off x="1366838" y="3100388"/>
            <a:ext cx="5437187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ko-KR" altLang="en-US" sz="2000" b="1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추진일정</a:t>
            </a:r>
          </a:p>
        </p:txBody>
      </p:sp>
      <p:pic>
        <p:nvPicPr>
          <p:cNvPr id="10248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44450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26"/>
          <p:cNvSpPr txBox="1">
            <a:spLocks noChangeArrowheads="1"/>
          </p:cNvSpPr>
          <p:nvPr/>
        </p:nvSpPr>
        <p:spPr bwMode="auto">
          <a:xfrm>
            <a:off x="1338263" y="1885950"/>
            <a:ext cx="4795837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ko-KR" altLang="en-US" sz="2000" b="1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사업개요</a:t>
            </a:r>
          </a:p>
        </p:txBody>
      </p:sp>
      <p:sp>
        <p:nvSpPr>
          <p:cNvPr id="21" name="Tekstboks 58"/>
          <p:cNvSpPr txBox="1">
            <a:spLocks noChangeArrowheads="1"/>
          </p:cNvSpPr>
          <p:nvPr/>
        </p:nvSpPr>
        <p:spPr bwMode="auto">
          <a:xfrm>
            <a:off x="971550" y="1939925"/>
            <a:ext cx="358775" cy="358775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ko-KR" altLang="ko-KR" sz="20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Ⅰ</a:t>
            </a:r>
          </a:p>
        </p:txBody>
      </p:sp>
      <p:sp>
        <p:nvSpPr>
          <p:cNvPr id="22" name="Tekstboks 58"/>
          <p:cNvSpPr txBox="1">
            <a:spLocks noChangeArrowheads="1"/>
          </p:cNvSpPr>
          <p:nvPr/>
        </p:nvSpPr>
        <p:spPr bwMode="auto">
          <a:xfrm>
            <a:off x="974725" y="2562225"/>
            <a:ext cx="360363" cy="360363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en-US" altLang="ko-KR" sz="20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Ⅱ</a:t>
            </a:r>
            <a:endParaRPr lang="ko-KR" altLang="ko-KR" sz="20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kstboks 58"/>
          <p:cNvSpPr txBox="1">
            <a:spLocks noChangeArrowheads="1"/>
          </p:cNvSpPr>
          <p:nvPr/>
        </p:nvSpPr>
        <p:spPr bwMode="auto">
          <a:xfrm>
            <a:off x="981075" y="3181350"/>
            <a:ext cx="360363" cy="360363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en-US" altLang="ko-KR" sz="20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</a:t>
            </a:r>
            <a:endParaRPr lang="ko-KR" altLang="ko-KR" sz="20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659563" y="2663825"/>
            <a:ext cx="239712" cy="23971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6973888" y="2663825"/>
            <a:ext cx="239712" cy="23971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289800" y="2663825"/>
            <a:ext cx="241300" cy="23971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6659563" y="2317750"/>
            <a:ext cx="239712" cy="23971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6973888" y="2317750"/>
            <a:ext cx="239712" cy="239713"/>
          </a:xfrm>
          <a:prstGeom prst="ellipse">
            <a:avLst/>
          </a:prstGeom>
          <a:solidFill>
            <a:schemeClr val="bg1">
              <a:lumMod val="6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7289800" y="2317750"/>
            <a:ext cx="241300" cy="239713"/>
          </a:xfrm>
          <a:prstGeom prst="ellipse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6659563" y="1957388"/>
            <a:ext cx="239712" cy="23971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6973888" y="1957388"/>
            <a:ext cx="239712" cy="239712"/>
          </a:xfrm>
          <a:prstGeom prst="ellipse">
            <a:avLst/>
          </a:prstGeom>
          <a:solidFill>
            <a:schemeClr val="bg1">
              <a:lumMod val="6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7289800" y="1957388"/>
            <a:ext cx="241300" cy="239712"/>
          </a:xfrm>
          <a:prstGeom prst="ellipse">
            <a:avLst/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262" name="직사각형 23"/>
          <p:cNvSpPr>
            <a:spLocks noChangeArrowheads="1"/>
          </p:cNvSpPr>
          <p:nvPr/>
        </p:nvSpPr>
        <p:spPr bwMode="auto">
          <a:xfrm>
            <a:off x="1357313" y="2492375"/>
            <a:ext cx="228758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en-US" altLang="ko-KR" sz="2000" b="1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2017</a:t>
            </a:r>
            <a:r>
              <a:rPr lang="ko-KR" altLang="en-US" sz="2000" b="1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년도 사업안내</a:t>
            </a:r>
          </a:p>
        </p:txBody>
      </p:sp>
      <p:sp>
        <p:nvSpPr>
          <p:cNvPr id="10263" name="TextBox 46"/>
          <p:cNvSpPr txBox="1">
            <a:spLocks noChangeArrowheads="1"/>
          </p:cNvSpPr>
          <p:nvPr/>
        </p:nvSpPr>
        <p:spPr bwMode="auto">
          <a:xfrm>
            <a:off x="1366838" y="3713163"/>
            <a:ext cx="543718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ko-KR" altLang="en-US" sz="2000" b="1">
                <a:solidFill>
                  <a:srgbClr val="00206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접수안내</a:t>
            </a:r>
          </a:p>
        </p:txBody>
      </p:sp>
      <p:sp>
        <p:nvSpPr>
          <p:cNvPr id="37" name="Tekstboks 58"/>
          <p:cNvSpPr txBox="1">
            <a:spLocks noChangeArrowheads="1"/>
          </p:cNvSpPr>
          <p:nvPr/>
        </p:nvSpPr>
        <p:spPr bwMode="auto">
          <a:xfrm>
            <a:off x="981075" y="3794125"/>
            <a:ext cx="360363" cy="360363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en-US" altLang="ko-KR" sz="20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Ⅳ</a:t>
            </a:r>
            <a:endParaRPr lang="ko-KR" altLang="ko-KR" sz="20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0163" y="1533525"/>
            <a:ext cx="9113837" cy="2884488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126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97425"/>
            <a:ext cx="1611312" cy="159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9"/>
          <p:cNvSpPr txBox="1">
            <a:spLocks noChangeArrowheads="1"/>
          </p:cNvSpPr>
          <p:nvPr/>
        </p:nvSpPr>
        <p:spPr bwMode="auto">
          <a:xfrm>
            <a:off x="2513013" y="1989138"/>
            <a:ext cx="6091237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ko-KR" altLang="en-US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개요</a:t>
            </a:r>
            <a:endParaRPr lang="en-US" altLang="ko-KR" sz="2800" b="1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6597650"/>
            <a:ext cx="9144000" cy="2603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1270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-3175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2824163"/>
            <a:ext cx="1731962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2824163"/>
            <a:ext cx="1616075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8" y="2824163"/>
            <a:ext cx="16764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ktangel 9"/>
          <p:cNvSpPr>
            <a:spLocks noChangeArrowheads="1"/>
          </p:cNvSpPr>
          <p:nvPr/>
        </p:nvSpPr>
        <p:spPr bwMode="auto">
          <a:xfrm>
            <a:off x="1936750" y="2100263"/>
            <a:ext cx="428625" cy="465137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342900" algn="ctr" eaLnBrk="1" latinLnBrk="1" hangingPunct="1">
              <a:buFont typeface="+mj-lt"/>
              <a:buAutoNum type="arabicPeriod"/>
              <a:defRPr/>
            </a:pPr>
            <a:endParaRPr lang="da-DK" sz="2400" noProof="1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20" name="Tekstboks 58"/>
          <p:cNvSpPr txBox="1">
            <a:spLocks noChangeArrowheads="1"/>
          </p:cNvSpPr>
          <p:nvPr/>
        </p:nvSpPr>
        <p:spPr bwMode="auto">
          <a:xfrm>
            <a:off x="1951038" y="2149475"/>
            <a:ext cx="401637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ko-KR" altLang="ko-KR" sz="24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Ⅰ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사업개요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1188" y="1196975"/>
            <a:ext cx="8353425" cy="2374900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lnSpc>
                <a:spcPct val="17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공공연구기관에 대한 막대한 투자에도 불구하고 과학기술 연구성과를 활용한 사업화는 부족</a:t>
            </a: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대학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출연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연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이 보유한 과학기술의 특성을 반영한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‘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과학기술 창업 활성화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＇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를 위해 지원기관의 역량 활성화 필요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연구자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기업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공공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TLO,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민간 기술거래기관 등 기술사업화 주체간 네트워크 및 협업활동 부족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공급자와 수요자간 네트워크 활동 부족으로 시장의 니즈를 따라가지 못하고 기술사장되는 상황 발생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과학기술기반 창업의 내실화를 통한 수익창출 모델 다양화 및 기술창업 성공률 제고 추진</a:t>
            </a: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기술창업 기업의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년 내 생존율은 한국이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29.6%,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미국이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43%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로 생존율 제고를 위한 지원 필요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11188" y="4365625"/>
            <a:ext cx="8353425" cy="1511300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36550" indent="-336550" algn="just" latinLnBrk="1">
              <a:lnSpc>
                <a:spcPct val="200000"/>
              </a:lnSpc>
              <a:spcBef>
                <a:spcPts val="200"/>
              </a:spcBef>
              <a:spcAft>
                <a:spcPts val="300"/>
              </a:spcAft>
              <a:tabLst>
                <a:tab pos="438150" algn="l"/>
              </a:tabLst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전문적⋅체계적인 창업 지원을 위한 창업기획사를 선정해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b="1">
                <a:solidFill>
                  <a:schemeClr val="tx1"/>
                </a:solidFill>
                <a:latin typeface="+mn-ea"/>
              </a:rPr>
              <a:t>공공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과학기술기반창업을 활성화</a:t>
            </a:r>
          </a:p>
          <a:p>
            <a:pPr marL="392430" indent="-392430" algn="just" latinLnBrk="1">
              <a:lnSpc>
                <a:spcPct val="200000"/>
              </a:lnSpc>
              <a:spcBef>
                <a:spcPts val="200"/>
              </a:spcBef>
              <a:spcAft>
                <a:spcPts val="300"/>
              </a:spcAft>
              <a:tabLst>
                <a:tab pos="2302510" algn="l"/>
                <a:tab pos="5400040" algn="r"/>
              </a:tabLs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기술발굴부터 법인설립까지 전주기에 걸친 창업지원으로 ‘질’ 중심의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공공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과학기술기반 창업기업 설립</a:t>
            </a:r>
          </a:p>
          <a:p>
            <a:pPr marL="396240" indent="-396240" algn="just" latinLnBrk="1">
              <a:lnSpc>
                <a:spcPct val="200000"/>
              </a:lnSpc>
              <a:spcBef>
                <a:spcPts val="200"/>
              </a:spcBef>
              <a:spcAft>
                <a:spcPts val="300"/>
              </a:spcAft>
              <a:tabLst>
                <a:tab pos="2302510" algn="l"/>
                <a:tab pos="5400040" algn="r"/>
              </a:tabLs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대학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․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출연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연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과 민간 창업지원 기관과의 협력을 기반으로 한 창업생태계 구축</a:t>
            </a:r>
          </a:p>
        </p:txBody>
      </p:sp>
      <p:grpSp>
        <p:nvGrpSpPr>
          <p:cNvPr id="12293" name="그룹 8"/>
          <p:cNvGrpSpPr>
            <a:grpSpLocks/>
          </p:cNvGrpSpPr>
          <p:nvPr/>
        </p:nvGrpSpPr>
        <p:grpSpPr bwMode="auto">
          <a:xfrm>
            <a:off x="250825" y="3925888"/>
            <a:ext cx="1512888" cy="492125"/>
            <a:chOff x="250825" y="765175"/>
            <a:chExt cx="1512888" cy="492125"/>
          </a:xfrm>
        </p:grpSpPr>
        <p:sp>
          <p:nvSpPr>
            <p:cNvPr id="28" name="모서리가 둥근 직사각형 27"/>
            <p:cNvSpPr/>
            <p:nvPr/>
          </p:nvSpPr>
          <p:spPr>
            <a:xfrm>
              <a:off x="334963" y="765175"/>
              <a:ext cx="1428750" cy="4921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atinLnBrk="1">
                <a:defRPr/>
              </a:pPr>
              <a:r>
                <a:rPr lang="en-US" altLang="ko-KR" sz="1800" b="1" dirty="0"/>
                <a:t> </a:t>
              </a:r>
              <a:r>
                <a:rPr lang="ko-KR" altLang="en-US" sz="1800" b="1"/>
                <a:t>추진목적</a:t>
              </a:r>
              <a:endParaRPr lang="ko-KR" altLang="en-US" sz="1400" b="1" dirty="0"/>
            </a:p>
          </p:txBody>
        </p:sp>
        <p:sp>
          <p:nvSpPr>
            <p:cNvPr id="29" name="타원 28"/>
            <p:cNvSpPr/>
            <p:nvPr/>
          </p:nvSpPr>
          <p:spPr>
            <a:xfrm>
              <a:off x="250825" y="920750"/>
              <a:ext cx="180975" cy="18097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pc="-15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10" name="모서리가 둥근 직사각형 9"/>
          <p:cNvSpPr/>
          <p:nvPr/>
        </p:nvSpPr>
        <p:spPr>
          <a:xfrm>
            <a:off x="334963" y="765175"/>
            <a:ext cx="1428750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추진배경</a:t>
            </a:r>
            <a:endParaRPr lang="ko-KR" altLang="en-US" sz="1400" b="1" dirty="0"/>
          </a:p>
        </p:txBody>
      </p:sp>
      <p:sp>
        <p:nvSpPr>
          <p:cNvPr id="11" name="타원 10"/>
          <p:cNvSpPr/>
          <p:nvPr/>
        </p:nvSpPr>
        <p:spPr>
          <a:xfrm>
            <a:off x="250825" y="90487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0163" y="1533525"/>
            <a:ext cx="9113837" cy="2884488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331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97425"/>
            <a:ext cx="1611312" cy="159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9"/>
          <p:cNvSpPr txBox="1">
            <a:spLocks noChangeArrowheads="1"/>
          </p:cNvSpPr>
          <p:nvPr/>
        </p:nvSpPr>
        <p:spPr bwMode="auto">
          <a:xfrm>
            <a:off x="2513013" y="1989138"/>
            <a:ext cx="6091237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en-US" altLang="ko-KR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2017</a:t>
            </a:r>
            <a:r>
              <a:rPr lang="ko-KR" altLang="en-US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년도 사업추진 전략</a:t>
            </a:r>
            <a:endParaRPr lang="en-US" altLang="ko-KR" sz="2800" b="1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0" y="6597650"/>
            <a:ext cx="9144000" cy="2603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3318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-3175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2824163"/>
            <a:ext cx="1731962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2824163"/>
            <a:ext cx="1616075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8" y="2824163"/>
            <a:ext cx="16764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ktangel 9"/>
          <p:cNvSpPr>
            <a:spLocks noChangeArrowheads="1"/>
          </p:cNvSpPr>
          <p:nvPr/>
        </p:nvSpPr>
        <p:spPr bwMode="auto">
          <a:xfrm>
            <a:off x="1936750" y="2100263"/>
            <a:ext cx="428625" cy="465137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342900" algn="ctr" eaLnBrk="1" latinLnBrk="1" hangingPunct="1">
              <a:buFont typeface="+mj-lt"/>
              <a:buAutoNum type="arabicPeriod"/>
              <a:defRPr/>
            </a:pPr>
            <a:endParaRPr lang="da-DK" sz="2400" noProof="1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20" name="Tekstboks 58"/>
          <p:cNvSpPr txBox="1">
            <a:spLocks noChangeArrowheads="1"/>
          </p:cNvSpPr>
          <p:nvPr/>
        </p:nvSpPr>
        <p:spPr bwMode="auto">
          <a:xfrm>
            <a:off x="1951038" y="2149475"/>
            <a:ext cx="401637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en-US" altLang="ko-KR" sz="24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Ⅱ</a:t>
            </a:r>
            <a:endParaRPr lang="ko-KR" altLang="ko-KR" sz="24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Ⅱ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2017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년도 사업추진 전략 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4339" name="그룹 30"/>
          <p:cNvGrpSpPr>
            <a:grpSpLocks/>
          </p:cNvGrpSpPr>
          <p:nvPr/>
        </p:nvGrpSpPr>
        <p:grpSpPr bwMode="auto">
          <a:xfrm>
            <a:off x="250825" y="765175"/>
            <a:ext cx="1512888" cy="492125"/>
            <a:chOff x="250825" y="765175"/>
            <a:chExt cx="1512888" cy="49212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34963" y="765175"/>
              <a:ext cx="1428750" cy="4921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atinLnBrk="1">
                <a:defRPr/>
              </a:pPr>
              <a:r>
                <a:rPr lang="en-US" altLang="ko-KR" sz="1800" b="1" dirty="0"/>
                <a:t> </a:t>
              </a:r>
              <a:r>
                <a:rPr lang="ko-KR" altLang="en-US" sz="1800" b="1"/>
                <a:t>추진전략</a:t>
              </a:r>
              <a:endParaRPr lang="ko-KR" altLang="en-US" sz="1400" b="1" dirty="0"/>
            </a:p>
          </p:txBody>
        </p:sp>
        <p:sp>
          <p:nvSpPr>
            <p:cNvPr id="11" name="타원 10"/>
            <p:cNvSpPr/>
            <p:nvPr/>
          </p:nvSpPr>
          <p:spPr>
            <a:xfrm>
              <a:off x="250825" y="920750"/>
              <a:ext cx="180975" cy="18097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pc="-15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14340" name="Picture 33" descr="Scientific Research at Tufts Medical Cente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1196975"/>
            <a:ext cx="838835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직사각형 7"/>
          <p:cNvSpPr>
            <a:spLocks noChangeArrowheads="1"/>
          </p:cNvSpPr>
          <p:nvPr/>
        </p:nvSpPr>
        <p:spPr bwMode="auto">
          <a:xfrm>
            <a:off x="611188" y="1322388"/>
            <a:ext cx="808990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</a:pP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공공연구기관 별 전담 민간 기술사업화 전문기관을 통해 </a:t>
            </a:r>
            <a:r>
              <a:rPr lang="en-US" altLang="ko-KR" sz="12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</a:t>
            </a:r>
            <a:r>
              <a:rPr lang="en-US" altLang="ko-KR" sz="12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과학기술기반 연구성과를 활용한 </a:t>
            </a: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기술창업 및 과학기술 창업기반 확대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유망 과학기술 및 예비창업자 발굴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적합한 기술인력 매칭을 통한 과학기술 창업 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Platform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구축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비즈니스모델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(BM)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수립을 통해 확산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창업지원 모델이 확산 될 수 있도록 추진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342" name="직사각형 39"/>
          <p:cNvSpPr>
            <a:spLocks noChangeArrowheads="1"/>
          </p:cNvSpPr>
          <p:nvPr/>
        </p:nvSpPr>
        <p:spPr bwMode="auto">
          <a:xfrm>
            <a:off x="611188" y="3163888"/>
            <a:ext cx="80899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</a:pP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시점별 맞춤형 기술창업지원 활동이 가능한 전문기관을 창업기획사로 선정하여 매칭된 공공</a:t>
            </a: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연구기관들의 창업 활동 전반을 지원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BM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수립 및 고도화 지원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기업가정신 및 마케팅 교육 추진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>
              <a:lnSpc>
                <a:spcPct val="150000"/>
              </a:lnSpc>
            </a:pP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사업화 단계별 맞춤형 컨설팅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법인설립</a:t>
            </a:r>
            <a:r>
              <a:rPr lang="en-US" altLang="ko-KR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투자유치 등 지원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343" name="직사각형 40"/>
          <p:cNvSpPr>
            <a:spLocks noChangeArrowheads="1"/>
          </p:cNvSpPr>
          <p:nvPr/>
        </p:nvSpPr>
        <p:spPr bwMode="auto">
          <a:xfrm>
            <a:off x="611188" y="4681538"/>
            <a:ext cx="80899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latinLnBrk="1">
              <a:lnSpc>
                <a:spcPct val="150000"/>
              </a:lnSpc>
            </a:pP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우수한 </a:t>
            </a: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</a:t>
            </a:r>
            <a:r>
              <a:rPr lang="en-US" altLang="ko-KR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과학기술 및 민간 기술사업화 역량의 매칭을 통해 성과창출</a:t>
            </a:r>
            <a:endParaRPr lang="en-US" altLang="ko-KR" sz="14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0163" y="1533525"/>
            <a:ext cx="9113837" cy="2884488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536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97425"/>
            <a:ext cx="1611312" cy="159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9"/>
          <p:cNvSpPr txBox="1">
            <a:spLocks noChangeArrowheads="1"/>
          </p:cNvSpPr>
          <p:nvPr/>
        </p:nvSpPr>
        <p:spPr bwMode="auto">
          <a:xfrm>
            <a:off x="2513013" y="1989138"/>
            <a:ext cx="6091237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rgbClr val="CC00CC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125000"/>
              </a:lnSpc>
            </a:pPr>
            <a:r>
              <a:rPr lang="ko-KR" altLang="en-US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추진계획</a:t>
            </a:r>
            <a:r>
              <a:rPr lang="en-US" altLang="ko-KR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2800" b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0" y="6597650"/>
            <a:ext cx="9144000" cy="2603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15366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-3175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13" y="2824163"/>
            <a:ext cx="1731962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2824163"/>
            <a:ext cx="1616075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488" y="2824163"/>
            <a:ext cx="16764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ktangel 9"/>
          <p:cNvSpPr>
            <a:spLocks noChangeArrowheads="1"/>
          </p:cNvSpPr>
          <p:nvPr/>
        </p:nvSpPr>
        <p:spPr bwMode="auto">
          <a:xfrm>
            <a:off x="1936750" y="2100263"/>
            <a:ext cx="428625" cy="465137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342900" algn="ctr" eaLnBrk="1" latinLnBrk="1" hangingPunct="1">
              <a:buFont typeface="+mj-lt"/>
              <a:buAutoNum type="arabicPeriod"/>
              <a:defRPr/>
            </a:pPr>
            <a:endParaRPr lang="da-DK" sz="2400" noProof="1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20" name="Tekstboks 58"/>
          <p:cNvSpPr txBox="1">
            <a:spLocks noChangeArrowheads="1"/>
          </p:cNvSpPr>
          <p:nvPr/>
        </p:nvSpPr>
        <p:spPr bwMode="auto">
          <a:xfrm>
            <a:off x="1951038" y="2149475"/>
            <a:ext cx="401637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indent="-342900" algn="ctr" eaLnBrk="1" latinLnBrk="1" hangingPunct="1">
              <a:defRPr/>
            </a:pPr>
            <a:r>
              <a:rPr lang="en-US" altLang="ko-KR" sz="2400" b="1" noProof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</a:t>
            </a:r>
            <a:endParaRPr lang="ko-KR" altLang="ko-KR" sz="2400" b="1" noProof="1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611188" y="4278313"/>
            <a:ext cx="8353425" cy="719137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latinLnBrk="1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예산규모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12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억원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창업기획사 당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억원 내외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과제 목표 및 기술분야에 따라 차등 지원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endParaRPr lang="en-US" altLang="ko-KR" sz="1200" spc="-2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Ⅲ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추진계획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                        </a:t>
            </a:r>
            <a:r>
              <a:rPr lang="ko-KR" altLang="en-US" sz="16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혁신서비스 개발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34963" y="3863975"/>
            <a:ext cx="1428750" cy="46831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defRPr/>
            </a:pPr>
            <a:r>
              <a:rPr lang="en-US" altLang="ko-KR" sz="1800" b="1" dirty="0"/>
              <a:t> </a:t>
            </a:r>
            <a:r>
              <a:rPr lang="ko-KR" altLang="en-US" sz="1800" b="1" dirty="0"/>
              <a:t>예산규모</a:t>
            </a:r>
            <a:endParaRPr lang="ko-KR" altLang="en-US" sz="1400" b="1" dirty="0"/>
          </a:p>
        </p:txBody>
      </p:sp>
      <p:sp>
        <p:nvSpPr>
          <p:cNvPr id="13" name="타원 12"/>
          <p:cNvSpPr/>
          <p:nvPr/>
        </p:nvSpPr>
        <p:spPr>
          <a:xfrm>
            <a:off x="250825" y="400367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459788" y="6524625"/>
            <a:ext cx="576262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lt"/>
              </a:rPr>
              <a:t>6</a:t>
            </a:r>
            <a:endParaRPr lang="ko-KR" altLang="en-US" sz="12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611188" y="2112963"/>
          <a:ext cx="8281987" cy="15748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789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3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8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기술거래기관</a:t>
                      </a: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67310" marR="0" indent="-6731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기술의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이전 및 사업화 촉진에 관한 법률 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조에 의한 기술거래기관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8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00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사업화전문회사</a:t>
                      </a:r>
                      <a:endParaRPr kumimoji="1"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67310" marR="0" indent="-6731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기술의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이전 및 사업화 촉진에 관한 법률 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조에 의한 사업화 전문회사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7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00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엑셀러레이터</a:t>
                      </a:r>
                      <a:endParaRPr kumimoji="1" lang="ko-KR" altLang="en-US" sz="10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중소기업창업지원법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19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조의 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의해 등록된 법인</a:t>
                      </a:r>
                    </a:p>
                    <a:p>
                      <a:pPr marL="22860" marR="0" indent="-2286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초기창업기업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을 대상으로 투자 및 보육기능을 제공하는 기업 중 위 법률상의 조건을 충족하는 기업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000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벤처캐피탈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VC)</a:t>
                      </a: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중소기업창업지원법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 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호의 규정에 의한 창업투자회사 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0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신기술금융업자</a:t>
                      </a: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여신전문금융업법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조의 규정에 의하여 신기술사업금융업의 등록을 한 자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LLC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형 </a:t>
                      </a:r>
                      <a:r>
                        <a:rPr kumimoji="1" 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VC</a:t>
                      </a:r>
                    </a:p>
                  </a:txBody>
                  <a:tcPr marL="64775" marR="64775" marT="17904" marB="17904" anchor="ctr"/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0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00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벤처기업육성에 </a:t>
                      </a:r>
                      <a:r>
                        <a:rPr kumimoji="1" lang="ko-KR" altLang="en-US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관한 특별조치법 제</a:t>
                      </a:r>
                      <a:r>
                        <a:rPr kumimoji="1" lang="en-US" altLang="ko-KR" sz="100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kumimoji="1" lang="ko-KR" altLang="en-US" sz="100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조의 규정에 의한 유한회사</a:t>
                      </a:r>
                    </a:p>
                  </a:txBody>
                  <a:tcPr marL="64775" marR="64775" marT="17904" marB="1790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" name="직사각형 20"/>
          <p:cNvSpPr/>
          <p:nvPr/>
        </p:nvSpPr>
        <p:spPr>
          <a:xfrm>
            <a:off x="611188" y="1196975"/>
            <a:ext cx="8353425" cy="792163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lnSpc>
                <a:spcPct val="17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</a:t>
            </a:r>
            <a:r>
              <a:rPr lang="ko-KR" altLang="en-US" sz="1400" b="1" spc="-60" dirty="0">
                <a:solidFill>
                  <a:schemeClr val="tx1"/>
                </a:solidFill>
                <a:latin typeface="+mn-ea"/>
              </a:rPr>
              <a:t>민간 기술거래기관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사업화전문회사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엑셀러레이터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벤처캐피탈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, LLC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형 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VC 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등 기술창업지원 가능한 기관</a:t>
            </a:r>
            <a:endParaRPr lang="ko-KR" altLang="en-US" sz="1400" b="1" spc="-6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70000"/>
              </a:lnSpc>
              <a:defRPr/>
            </a:pP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  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*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단독 또는 컨소시엄 구성 가능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16415" name="그룹 1"/>
          <p:cNvGrpSpPr>
            <a:grpSpLocks/>
          </p:cNvGrpSpPr>
          <p:nvPr/>
        </p:nvGrpSpPr>
        <p:grpSpPr bwMode="auto">
          <a:xfrm>
            <a:off x="250825" y="765175"/>
            <a:ext cx="1512888" cy="492125"/>
            <a:chOff x="250825" y="765175"/>
            <a:chExt cx="1512888" cy="492125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334963" y="765175"/>
              <a:ext cx="1428750" cy="4921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atinLnBrk="1">
                <a:defRPr/>
              </a:pPr>
              <a:r>
                <a:rPr lang="en-US" altLang="ko-KR" sz="1800" b="1" dirty="0"/>
                <a:t> </a:t>
              </a:r>
              <a:r>
                <a:rPr lang="ko-KR" altLang="en-US" sz="1800" b="1"/>
                <a:t>지원대상</a:t>
              </a:r>
              <a:endParaRPr lang="ko-KR" altLang="en-US" sz="1400" b="1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50825" y="904875"/>
              <a:ext cx="180975" cy="18097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pc="-15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611188" y="5629275"/>
            <a:ext cx="8353425" cy="719138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latinLnBrk="1">
              <a:lnSpc>
                <a:spcPct val="150000"/>
              </a:lnSpc>
              <a:buFont typeface="Wingdings" panose="05000000000000000000" pitchFamily="2" charset="2"/>
              <a:buChar char="u"/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협약 후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10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월 내외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(2017.5 ~ 2018.2)</a:t>
            </a:r>
          </a:p>
          <a:p>
            <a:pPr latinLnBrk="1"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사업기간 내 창업기획사는 제시한 설립 목표를 달성하고 근거자료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사업자등록증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200">
                <a:solidFill>
                  <a:schemeClr val="tx1"/>
                </a:solidFill>
                <a:latin typeface="+mn-ea"/>
              </a:rPr>
              <a:t>를 제출</a:t>
            </a:r>
            <a:endParaRPr lang="en-US" altLang="ko-KR" sz="1200" spc="-2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334963" y="5214938"/>
            <a:ext cx="1428750" cy="468312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지원기간</a:t>
            </a:r>
            <a:endParaRPr lang="ko-KR" altLang="en-US" sz="1400" b="1" dirty="0"/>
          </a:p>
        </p:txBody>
      </p:sp>
      <p:sp>
        <p:nvSpPr>
          <p:cNvPr id="24" name="타원 23"/>
          <p:cNvSpPr/>
          <p:nvPr/>
        </p:nvSpPr>
        <p:spPr>
          <a:xfrm>
            <a:off x="250825" y="5354638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Ⅲ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추진계획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                        </a:t>
            </a:r>
            <a:r>
              <a:rPr lang="ko-KR" altLang="en-US" sz="16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혁신서비스 개발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11188" y="1196975"/>
            <a:ext cx="8353425" cy="2446338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과학기술창업 전담지원을 위한 </a:t>
            </a:r>
            <a:r>
              <a:rPr lang="ko-KR" altLang="en-US" sz="1400" b="1" spc="-60" dirty="0">
                <a:solidFill>
                  <a:schemeClr val="tx1"/>
                </a:solidFill>
                <a:latin typeface="+mn-ea"/>
              </a:rPr>
              <a:t>업무협약추진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 spc="-60">
                <a:solidFill>
                  <a:schemeClr val="tx1"/>
                </a:solidFill>
                <a:latin typeface="+mn-ea"/>
              </a:rPr>
              <a:t>공공연구기관↔창업기획사</a:t>
            </a:r>
            <a:r>
              <a:rPr lang="en-US" altLang="ko-KR" sz="1400" b="1" spc="-60" dirty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400" b="1" spc="-60" dirty="0">
              <a:solidFill>
                <a:schemeClr val="tx1"/>
              </a:solidFill>
              <a:latin typeface="+mn-ea"/>
            </a:endParaRPr>
          </a:p>
          <a:p>
            <a:pPr latinLnBrk="1">
              <a:defRPr/>
            </a:pPr>
            <a:r>
              <a:rPr lang="ko-KR" altLang="en-US" sz="1400" dirty="0">
                <a:solidFill>
                  <a:prstClr val="black"/>
                </a:solidFill>
              </a:rPr>
              <a:t> </a:t>
            </a:r>
            <a:r>
              <a:rPr lang="en-US" altLang="ko-KR" sz="1400" dirty="0">
                <a:solidFill>
                  <a:prstClr val="black"/>
                </a:solidFill>
              </a:rPr>
              <a:t>- </a:t>
            </a:r>
            <a:r>
              <a:rPr lang="ko-KR" altLang="en-US" sz="1400">
                <a:solidFill>
                  <a:prstClr val="black"/>
                </a:solidFill>
              </a:rPr>
              <a:t>단독</a:t>
            </a:r>
            <a:r>
              <a:rPr lang="en-US" altLang="ko-KR" sz="1400" dirty="0">
                <a:solidFill>
                  <a:prstClr val="black"/>
                </a:solidFill>
              </a:rPr>
              <a:t>/</a:t>
            </a:r>
            <a:r>
              <a:rPr lang="ko-KR" altLang="en-US" sz="1400">
                <a:solidFill>
                  <a:prstClr val="black"/>
                </a:solidFill>
              </a:rPr>
              <a:t>다수의 대학∙출연</a:t>
            </a:r>
            <a:r>
              <a:rPr lang="en-US" altLang="ko-KR" sz="1400" dirty="0">
                <a:solidFill>
                  <a:prstClr val="black"/>
                </a:solidFill>
              </a:rPr>
              <a:t>(</a:t>
            </a:r>
            <a:r>
              <a:rPr lang="ko-KR" altLang="en-US" sz="1400">
                <a:solidFill>
                  <a:prstClr val="black"/>
                </a:solidFill>
              </a:rPr>
              <a:t>연</a:t>
            </a:r>
            <a:r>
              <a:rPr lang="en-US" altLang="ko-KR" sz="1400" dirty="0">
                <a:solidFill>
                  <a:prstClr val="black"/>
                </a:solidFill>
              </a:rPr>
              <a:t>)</a:t>
            </a:r>
            <a:r>
              <a:rPr lang="ko-KR" altLang="en-US" sz="1400">
                <a:solidFill>
                  <a:prstClr val="black"/>
                </a:solidFill>
              </a:rPr>
              <a:t>과 창업기획사간 과학기술 창업지원을 위한 업무협약 체결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>
                <a:solidFill>
                  <a:prstClr val="black"/>
                </a:solidFill>
              </a:rPr>
              <a:t>기술 및 예비창업자 발굴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>
                <a:solidFill>
                  <a:prstClr val="black"/>
                </a:solidFill>
              </a:rPr>
              <a:t>기술</a:t>
            </a:r>
            <a:r>
              <a:rPr lang="en-US" altLang="ko-KR" sz="1400" dirty="0">
                <a:solidFill>
                  <a:prstClr val="black"/>
                </a:solidFill>
              </a:rPr>
              <a:t>-</a:t>
            </a:r>
            <a:r>
              <a:rPr lang="ko-KR" altLang="en-US" sz="1400">
                <a:solidFill>
                  <a:prstClr val="black"/>
                </a:solidFill>
              </a:rPr>
              <a:t>인력매칭 및 우수 모델 발굴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latinLnBrk="1"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</a:t>
            </a:r>
            <a:r>
              <a:rPr lang="ko-KR" altLang="en-US" sz="1400" b="1" spc="-60" dirty="0">
                <a:solidFill>
                  <a:schemeClr val="tx1"/>
                </a:solidFill>
                <a:latin typeface="+mn-ea"/>
              </a:rPr>
              <a:t>창업준비지원</a:t>
            </a: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>
                <a:solidFill>
                  <a:prstClr val="black"/>
                </a:solidFill>
              </a:rPr>
              <a:t>협약을 체결한 대학∙출연</a:t>
            </a:r>
            <a:r>
              <a:rPr lang="en-US" altLang="ko-KR" sz="1400" dirty="0">
                <a:solidFill>
                  <a:prstClr val="black"/>
                </a:solidFill>
              </a:rPr>
              <a:t>(</a:t>
            </a:r>
            <a:r>
              <a:rPr lang="ko-KR" altLang="en-US" sz="1400">
                <a:solidFill>
                  <a:prstClr val="black"/>
                </a:solidFill>
              </a:rPr>
              <a:t>연</a:t>
            </a:r>
            <a:r>
              <a:rPr lang="en-US" altLang="ko-KR" sz="1400" dirty="0">
                <a:solidFill>
                  <a:prstClr val="black"/>
                </a:solidFill>
              </a:rPr>
              <a:t>)</a:t>
            </a:r>
            <a:r>
              <a:rPr lang="ko-KR" altLang="en-US" sz="1400">
                <a:solidFill>
                  <a:prstClr val="black"/>
                </a:solidFill>
              </a:rPr>
              <a:t>의 </a:t>
            </a:r>
            <a:r>
              <a:rPr lang="en-US" altLang="ko-KR" sz="1400" dirty="0">
                <a:solidFill>
                  <a:prstClr val="black"/>
                </a:solidFill>
              </a:rPr>
              <a:t>(</a:t>
            </a:r>
            <a:r>
              <a:rPr lang="ko-KR" altLang="en-US" sz="1400">
                <a:solidFill>
                  <a:prstClr val="black"/>
                </a:solidFill>
              </a:rPr>
              <a:t>공공</a:t>
            </a:r>
            <a:r>
              <a:rPr lang="en-US" altLang="ko-KR" sz="1400" dirty="0">
                <a:solidFill>
                  <a:prstClr val="black"/>
                </a:solidFill>
              </a:rPr>
              <a:t>)</a:t>
            </a:r>
            <a:r>
              <a:rPr lang="ko-KR" altLang="en-US" sz="1400">
                <a:solidFill>
                  <a:prstClr val="black"/>
                </a:solidFill>
              </a:rPr>
              <a:t>과학기술 연구성과를 중심으로 사업화 교육</a:t>
            </a:r>
            <a:r>
              <a:rPr lang="en-US" altLang="ko-KR" sz="1400" dirty="0">
                <a:solidFill>
                  <a:prstClr val="black"/>
                </a:solidFill>
              </a:rPr>
              <a:t>, </a:t>
            </a:r>
            <a:r>
              <a:rPr lang="ko-KR" altLang="en-US" sz="1400">
                <a:solidFill>
                  <a:prstClr val="black"/>
                </a:solidFill>
              </a:rPr>
              <a:t>계획수립 등 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  </a:t>
            </a:r>
            <a:r>
              <a:rPr lang="ko-KR" altLang="en-US" sz="1400">
                <a:solidFill>
                  <a:prstClr val="black"/>
                </a:solidFill>
              </a:rPr>
              <a:t>전반적인 준비과정 지원</a:t>
            </a:r>
            <a:endParaRPr lang="en-US" altLang="ko-KR" sz="1200" dirty="0">
              <a:solidFill>
                <a:prstClr val="black"/>
              </a:solidFill>
            </a:endParaRPr>
          </a:p>
          <a:p>
            <a:pPr latinLnBrk="1"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</a:t>
            </a:r>
            <a:r>
              <a:rPr lang="ko-KR" altLang="en-US" sz="1400" b="1" spc="-60" dirty="0">
                <a:solidFill>
                  <a:schemeClr val="tx1"/>
                </a:solidFill>
                <a:latin typeface="+mn-ea"/>
              </a:rPr>
              <a:t>법인설립지원</a:t>
            </a: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>
                <a:solidFill>
                  <a:prstClr val="black"/>
                </a:solidFill>
              </a:rPr>
              <a:t>기술이전</a:t>
            </a:r>
            <a:r>
              <a:rPr lang="en-US" altLang="ko-KR" sz="1400" dirty="0">
                <a:solidFill>
                  <a:prstClr val="black"/>
                </a:solidFill>
              </a:rPr>
              <a:t>(</a:t>
            </a:r>
            <a:r>
              <a:rPr lang="ko-KR" altLang="en-US" sz="1400">
                <a:solidFill>
                  <a:prstClr val="black"/>
                </a:solidFill>
              </a:rPr>
              <a:t>출자</a:t>
            </a:r>
            <a:r>
              <a:rPr lang="en-US" altLang="ko-KR" sz="1400" dirty="0">
                <a:solidFill>
                  <a:prstClr val="black"/>
                </a:solidFill>
              </a:rPr>
              <a:t>) </a:t>
            </a:r>
            <a:r>
              <a:rPr lang="ko-KR" altLang="en-US" sz="1400">
                <a:solidFill>
                  <a:prstClr val="black"/>
                </a:solidFill>
              </a:rPr>
              <a:t>협상 및 계약</a:t>
            </a:r>
            <a:r>
              <a:rPr lang="en-US" altLang="ko-KR" sz="1400" dirty="0">
                <a:solidFill>
                  <a:prstClr val="black"/>
                </a:solidFill>
              </a:rPr>
              <a:t>, </a:t>
            </a:r>
            <a:r>
              <a:rPr lang="ko-KR" altLang="en-US" sz="1400">
                <a:solidFill>
                  <a:prstClr val="black"/>
                </a:solidFill>
              </a:rPr>
              <a:t>법인설립</a:t>
            </a:r>
            <a:r>
              <a:rPr lang="en-US" altLang="ko-KR" sz="1400" dirty="0">
                <a:solidFill>
                  <a:prstClr val="black"/>
                </a:solidFill>
              </a:rPr>
              <a:t>, </a:t>
            </a:r>
            <a:r>
              <a:rPr lang="ko-KR" altLang="en-US" sz="1400">
                <a:solidFill>
                  <a:prstClr val="black"/>
                </a:solidFill>
              </a:rPr>
              <a:t>투자유치 등에 관한 사항 지원</a:t>
            </a:r>
            <a:endParaRPr lang="en-US" altLang="ko-KR" sz="1400" dirty="0">
              <a:solidFill>
                <a:prstClr val="black"/>
              </a:solidFill>
            </a:endParaRPr>
          </a:p>
          <a:p>
            <a:pPr latinLnBrk="1"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</a:t>
            </a:r>
            <a:r>
              <a:rPr lang="ko-KR" altLang="en-US" sz="1400" b="1" spc="-60" dirty="0">
                <a:solidFill>
                  <a:schemeClr val="tx1"/>
                </a:solidFill>
                <a:latin typeface="+mn-ea"/>
              </a:rPr>
              <a:t>사후관리지원</a:t>
            </a:r>
          </a:p>
          <a:p>
            <a:pPr latinLnBrk="1">
              <a:defRPr/>
            </a:pPr>
            <a:r>
              <a:rPr lang="en-US" altLang="ko-KR" sz="1400" dirty="0">
                <a:solidFill>
                  <a:prstClr val="black"/>
                </a:solidFill>
              </a:rPr>
              <a:t> - </a:t>
            </a:r>
            <a:r>
              <a:rPr lang="ko-KR" altLang="en-US" sz="1400">
                <a:solidFill>
                  <a:prstClr val="black"/>
                </a:solidFill>
              </a:rPr>
              <a:t>설립 후 성과창출까지 단계적 계획 수립</a:t>
            </a:r>
            <a:r>
              <a:rPr lang="en-US" altLang="ko-KR" sz="1400" dirty="0">
                <a:solidFill>
                  <a:prstClr val="black"/>
                </a:solidFill>
              </a:rPr>
              <a:t>, </a:t>
            </a:r>
            <a:r>
              <a:rPr lang="ko-KR" altLang="en-US" sz="1400">
                <a:solidFill>
                  <a:prstClr val="black"/>
                </a:solidFill>
              </a:rPr>
              <a:t>생존 가능성을 높일 수 있는 차기아이템 도출 지원 등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17412" name="그룹 1"/>
          <p:cNvGrpSpPr>
            <a:grpSpLocks/>
          </p:cNvGrpSpPr>
          <p:nvPr/>
        </p:nvGrpSpPr>
        <p:grpSpPr bwMode="auto">
          <a:xfrm>
            <a:off x="250825" y="765175"/>
            <a:ext cx="1512888" cy="492125"/>
            <a:chOff x="250825" y="765175"/>
            <a:chExt cx="1512888" cy="492125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334963" y="765175"/>
              <a:ext cx="1428750" cy="4921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atinLnBrk="1">
                <a:defRPr/>
              </a:pPr>
              <a:r>
                <a:rPr lang="en-US" altLang="ko-KR" sz="1800" b="1" dirty="0"/>
                <a:t> </a:t>
              </a:r>
              <a:r>
                <a:rPr lang="ko-KR" altLang="en-US" sz="1800" b="1"/>
                <a:t>추진내용</a:t>
              </a:r>
              <a:endParaRPr lang="ko-KR" altLang="en-US" sz="1400" b="1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50825" y="904875"/>
              <a:ext cx="180975" cy="18097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pc="-15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642938" y="3867150"/>
          <a:ext cx="8072437" cy="3090863"/>
        </p:xfrm>
        <a:graphic>
          <a:graphicData uri="http://schemas.openxmlformats.org/drawingml/2006/table">
            <a:tbl>
              <a:tblPr/>
              <a:tblGrid>
                <a:gridCol w="763587">
                  <a:extLst>
                    <a:ext uri="{9D8B030D-6E8A-4147-A177-3AD203B41FA5}">
                      <a16:colId xmlns:a16="http://schemas.microsoft.com/office/drawing/2014/main" val="4069865022"/>
                    </a:ext>
                  </a:extLst>
                </a:gridCol>
                <a:gridCol w="1368425">
                  <a:extLst>
                    <a:ext uri="{9D8B030D-6E8A-4147-A177-3AD203B41FA5}">
                      <a16:colId xmlns:a16="http://schemas.microsoft.com/office/drawing/2014/main" val="2429557469"/>
                    </a:ext>
                  </a:extLst>
                </a:gridCol>
                <a:gridCol w="3349625">
                  <a:extLst>
                    <a:ext uri="{9D8B030D-6E8A-4147-A177-3AD203B41FA5}">
                      <a16:colId xmlns:a16="http://schemas.microsoft.com/office/drawing/2014/main" val="2612939034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608427424"/>
                    </a:ext>
                  </a:extLst>
                </a:gridCol>
              </a:tblGrid>
              <a:tr h="231775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 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창업기획사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공공연구기관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058586"/>
                  </a:ext>
                </a:extLst>
              </a:tr>
              <a:tr h="201613">
                <a:tc row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발굴 단계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공공기술 발굴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우수 유망기술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Pool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및 추천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2001127"/>
                  </a:ext>
                </a:extLst>
              </a:tr>
              <a:tr h="2000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창업인력 발굴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JV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의향이 있는 수요기업 발굴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창업희망 연구인력 발굴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708883"/>
                  </a:ext>
                </a:extLst>
              </a:tr>
              <a:tr h="201613">
                <a:tc rowSpan="4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검토 및 준비단계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아이템 검토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시장분석 및 사업화 가능성 검토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4649317"/>
                  </a:ext>
                </a:extLst>
              </a:tr>
              <a:tr h="2746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BM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시제품 제작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유망 아이템에 대해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BM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개발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시제품 제작 지원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예비창업팀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7670779"/>
                  </a:ext>
                </a:extLst>
              </a:tr>
              <a:tr h="385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교육 및 멘토링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창업팀에 대해 경영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재무 등 실무교육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 아이템 고도화 멘토링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공공기관내 창업지원 프로그램 제공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공간 등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4193321"/>
                  </a:ext>
                </a:extLst>
              </a:tr>
              <a:tr h="2016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사업계획 작성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법인설립 및 투자유치를 위한 사업계획서 작성 지원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45536"/>
                  </a:ext>
                </a:extLst>
              </a:tr>
              <a:tr h="201613">
                <a:tc rowSpan="3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법인설립 단계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기술출자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이전 계약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기술가치평가 및 출자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이전 계약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345312"/>
                  </a:ext>
                </a:extLst>
              </a:tr>
              <a:tr h="2016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 설립 지원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법인설립을 위한 전반적 지원 등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9303634"/>
                  </a:ext>
                </a:extLst>
              </a:tr>
              <a:tr h="2016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초기 투자 유치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 또는 민간 투자사 유치 지원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9191992"/>
                  </a:ext>
                </a:extLst>
              </a:tr>
              <a:tr h="200025">
                <a:tc row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사후관리 단계</a:t>
                      </a:r>
                    </a:p>
                  </a:txBody>
                  <a:tcPr marL="64770" marR="64770" marT="17907" marB="17907" anchor="ctr" horzOverflow="overflow">
                    <a:lnL>
                      <a:noFill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사후 관리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컨설팅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R&amp;BD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 수주 지원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기술에 대한 후속 지원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8053752"/>
                  </a:ext>
                </a:extLst>
              </a:tr>
              <a:tr h="2016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후속 투자 유치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VC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투자 유치 지원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(IR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행사 지원 등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굴림" panose="020B0600000101010101" pitchFamily="50" charset="-127"/>
                        </a:rPr>
                        <a:t>-</a:t>
                      </a:r>
                    </a:p>
                  </a:txBody>
                  <a:tcPr marL="64770" marR="64770" marT="17907" marB="17907" anchor="ctr" horzOverflow="overflow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5557822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3143250" y="3571875"/>
            <a:ext cx="2797175" cy="327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87350" indent="-38735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tabLst>
                <a:tab pos="438150" algn="l"/>
                <a:tab pos="4119880" algn="l"/>
              </a:tabLst>
              <a:defRPr/>
            </a:pPr>
            <a:r>
              <a:rPr lang="en-US" altLang="ko-KR" sz="1100" b="1" kern="0" spc="-1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100" b="1" kern="0" spc="-1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창업기획사와 공공연구기관 역할</a:t>
            </a:r>
            <a:r>
              <a:rPr lang="en-US" altLang="ko-KR" sz="1100" b="1" kern="0" spc="-1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b="1" kern="0" spc="-1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예시</a:t>
            </a:r>
            <a:r>
              <a:rPr lang="en-US" altLang="ko-KR" sz="1100" b="1" kern="0" spc="-1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)&gt;</a:t>
            </a:r>
            <a:endParaRPr lang="ko-KR" altLang="en-US" sz="1100" b="1" kern="0" spc="-1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Ⅲ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추진계획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                        </a:t>
            </a:r>
            <a:r>
              <a:rPr lang="ko-KR" altLang="en-US" sz="16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혁신서비스 개발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459788" y="6524625"/>
            <a:ext cx="576262" cy="277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lt"/>
              </a:rPr>
              <a:t>6</a:t>
            </a:r>
            <a:endParaRPr lang="ko-KR" altLang="en-US" sz="120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8436" name="그룹 1"/>
          <p:cNvGrpSpPr>
            <a:grpSpLocks/>
          </p:cNvGrpSpPr>
          <p:nvPr/>
        </p:nvGrpSpPr>
        <p:grpSpPr bwMode="auto">
          <a:xfrm>
            <a:off x="250825" y="765175"/>
            <a:ext cx="1512888" cy="492125"/>
            <a:chOff x="250825" y="765175"/>
            <a:chExt cx="1512888" cy="492125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334963" y="765175"/>
              <a:ext cx="1428750" cy="4921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atinLnBrk="1">
                <a:defRPr/>
              </a:pPr>
              <a:r>
                <a:rPr lang="en-US" altLang="ko-KR" sz="1800" b="1" dirty="0"/>
                <a:t> </a:t>
              </a:r>
              <a:r>
                <a:rPr lang="ko-KR" altLang="en-US" sz="1800" b="1"/>
                <a:t>평가지표</a:t>
              </a:r>
              <a:endParaRPr lang="ko-KR" altLang="en-US" sz="1400" b="1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50825" y="904875"/>
              <a:ext cx="180975" cy="18097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pc="-15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7200" y="1412875"/>
          <a:ext cx="8229600" cy="4384675"/>
        </p:xfrm>
        <a:graphic>
          <a:graphicData uri="http://schemas.openxmlformats.org/drawingml/2006/table">
            <a:tbl>
              <a:tblPr/>
              <a:tblGrid>
                <a:gridCol w="874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886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44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6778">
                <a:tc>
                  <a:txBody>
                    <a:bodyPr/>
                    <a:lstStyle/>
                    <a:p>
                      <a:pPr marL="257810" marR="0" indent="-25781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marL="58169" marR="58169" marT="16083" marB="1608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257810" marR="0" indent="-25781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지표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평가내용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배점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13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자체 보유 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역량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(50)</a:t>
                      </a:r>
                      <a:endParaRPr kumimoji="1" lang="ko-KR" altLang="en-US" sz="1200" b="0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58169" marR="58169" marT="16083" marB="1608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인력 구성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해당전문가 인력구성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기술사업화관련 전문가 인력비율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컨설팅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교육 등 전문가 경력 현황 등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5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지원 실적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290" marR="0" indent="-16129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최근 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년간 기술사업화</a:t>
                      </a:r>
                      <a:r>
                        <a:rPr kumimoji="1" lang="en-US" altLang="ko-KR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200" b="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법인 설립 및 창업지원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포함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지원실적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지원 시스템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0020" marR="0" indent="-16002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교육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인프라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인력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지원역량</a:t>
                      </a:r>
                    </a:p>
                    <a:p>
                      <a:pPr marL="160020" marR="0" indent="-16002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자체 투자 또는 투자유치 지원을 위한 보유 역량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5928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사업계획 및 목표</a:t>
                      </a:r>
                      <a:r>
                        <a:rPr kumimoji="1" lang="en-US" altLang="ko-KR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(50)</a:t>
                      </a:r>
                      <a:endParaRPr kumimoji="1" lang="ko-KR" altLang="en-US" sz="1200" b="0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58169" marR="58169" marT="16083" marB="1608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 계획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5100" marR="0" indent="-16510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대학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․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출연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연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과의 업무협약의 구체성 및 협업계획의 적정성</a:t>
                      </a:r>
                    </a:p>
                    <a:p>
                      <a:pPr marL="168910" marR="0" indent="-16891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창업 아이템 발굴부터 교육 및 멘토링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법인설립*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투자유치까지 창업지원을 위한 계획의 구체성</a:t>
                      </a:r>
                    </a:p>
                    <a:p>
                      <a:pPr marL="160020" marR="0" indent="-16002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설립법인에 대한 사후관리</a:t>
                      </a: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성장지원 방안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2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목표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 </a:t>
                      </a:r>
                      <a:r>
                        <a:rPr kumimoji="1" lang="ko-KR" alt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목표의 도전성 및 달성방안의 </a:t>
                      </a:r>
                      <a:r>
                        <a:rPr kumimoji="1" lang="ko-KR" altLang="en-US" sz="1200" b="0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구체성</a:t>
                      </a:r>
                      <a:endParaRPr kumimoji="1" lang="en-US" altLang="ko-KR" sz="12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266700" marR="0" indent="-266700" algn="just" fontAlgn="base" latinLnBrk="1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* 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목표제시 예시 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창업교육인력 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창업 대상 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공공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과학기술발굴 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기술창업법인 설립 </a:t>
                      </a:r>
                      <a:r>
                        <a:rPr kumimoji="1" lang="en-US" altLang="ko-KR" sz="1100" b="0" kern="1200" spc="-2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00</a:t>
                      </a:r>
                      <a:r>
                        <a:rPr kumimoji="1" lang="ko-KR" altLang="en-US" sz="1100" b="0" kern="1200" spc="-2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 등 설정 및 구체적인 달성방안</a:t>
                      </a:r>
                      <a:endParaRPr kumimoji="1" lang="ko-KR" altLang="en-US" sz="1100" b="0" kern="1200" spc="-20" baseline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571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kumimoji="1" lang="ko-KR" alt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계</a:t>
                      </a:r>
                    </a:p>
                  </a:txBody>
                  <a:tcPr marL="58169" marR="58169" marT="16083" marB="16083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200" b="0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58169" marR="58169" marT="16083" marB="160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5288" y="5930900"/>
            <a:ext cx="80756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  <a:defRPr/>
            </a:pPr>
            <a:r>
              <a:rPr lang="ko-KR" altLang="en-US" sz="1200" b="1" dirty="0">
                <a:solidFill>
                  <a:schemeClr val="tx1"/>
                </a:solidFill>
                <a:latin typeface="+mj-lt"/>
              </a:rPr>
              <a:t>도전적 성과목표 제시할 경우 평가 및 예산에 반영</a:t>
            </a:r>
            <a:endParaRPr lang="en-US" altLang="ko-KR" sz="1200" b="1" dirty="0">
              <a:solidFill>
                <a:schemeClr val="tx1"/>
              </a:solidFill>
              <a:latin typeface="+mj-lt"/>
            </a:endParaRPr>
          </a:p>
          <a:p>
            <a:pPr marL="342900" indent="-342900">
              <a:buFontTx/>
              <a:buAutoNum type="arabicParenR"/>
              <a:defRPr/>
            </a:pPr>
            <a:r>
              <a:rPr lang="ko-KR" altLang="en-US" sz="1200" b="1" dirty="0">
                <a:solidFill>
                  <a:schemeClr val="tx1"/>
                </a:solidFill>
                <a:latin typeface="+mj-lt"/>
              </a:rPr>
              <a:t>평가지표 및 배점은 변경 가능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Ⅲ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추진계획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334963" y="765175"/>
            <a:ext cx="5676900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ko-KR" sz="1800" b="1" dirty="0"/>
              <a:t> </a:t>
            </a:r>
            <a:r>
              <a:rPr lang="ko-KR" altLang="en-US" sz="1800" b="1" dirty="0">
                <a:solidFill>
                  <a:srgbClr val="FFFFFF"/>
                </a:solidFill>
              </a:rPr>
              <a:t>추진일정 </a:t>
            </a:r>
            <a:r>
              <a:rPr lang="en-US" altLang="ko-KR" sz="1800" b="1" dirty="0">
                <a:solidFill>
                  <a:srgbClr val="FFFFFF"/>
                </a:solidFill>
              </a:rPr>
              <a:t>(</a:t>
            </a:r>
            <a:r>
              <a:rPr lang="ko-KR" altLang="en-US" sz="1800" b="1" dirty="0">
                <a:solidFill>
                  <a:srgbClr val="FFFFFF"/>
                </a:solidFill>
              </a:rPr>
              <a:t>안</a:t>
            </a:r>
            <a:r>
              <a:rPr lang="en-US" altLang="ko-KR" sz="1800" b="1" dirty="0">
                <a:solidFill>
                  <a:srgbClr val="FFFFFF"/>
                </a:solidFill>
              </a:rPr>
              <a:t>)</a:t>
            </a:r>
            <a:r>
              <a:rPr lang="ko-KR" altLang="en-US" sz="1800" b="1" dirty="0">
                <a:solidFill>
                  <a:srgbClr val="FFFFFF"/>
                </a:solidFill>
              </a:rPr>
              <a:t> </a:t>
            </a:r>
            <a:endParaRPr lang="en-US" altLang="ko-KR" sz="1800" b="1" dirty="0">
              <a:solidFill>
                <a:srgbClr val="FFFFFF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50825" y="87312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9461" name="Picture 2" descr="E:\E Data\디자인턴\제작\2011\9월\한전_홍보실\img\001\0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47950"/>
            <a:ext cx="172243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 descr="E:\E Data\디자인턴\제작\2011\9월\한전_홍보실\img\001\0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216525"/>
            <a:ext cx="172243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E:\E Data\디자인턴\제작\2011\9월\한전_홍보실\img\001\02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21125"/>
            <a:ext cx="172243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4" name="그룹 1"/>
          <p:cNvGrpSpPr>
            <a:grpSpLocks/>
          </p:cNvGrpSpPr>
          <p:nvPr/>
        </p:nvGrpSpPr>
        <p:grpSpPr bwMode="auto">
          <a:xfrm>
            <a:off x="357188" y="1528763"/>
            <a:ext cx="8472487" cy="1079500"/>
            <a:chOff x="357312" y="1528734"/>
            <a:chExt cx="8472489" cy="1080000"/>
          </a:xfrm>
        </p:grpSpPr>
        <p:sp>
          <p:nvSpPr>
            <p:cNvPr id="69" name="양쪽 모서리가 둥근 사각형 68"/>
            <p:cNvSpPr/>
            <p:nvPr/>
          </p:nvSpPr>
          <p:spPr bwMode="auto">
            <a:xfrm rot="16200000">
              <a:off x="5442619" y="-778448"/>
              <a:ext cx="1080000" cy="5694363"/>
            </a:xfrm>
            <a:prstGeom prst="round2SameRect">
              <a:avLst>
                <a:gd name="adj1" fmla="val 7456"/>
                <a:gd name="adj2" fmla="val 9037"/>
              </a:avLst>
            </a:prstGeom>
            <a:solidFill>
              <a:schemeClr val="bg1"/>
            </a:solidFill>
            <a:ln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1" name="모서리가 둥근 직사각형 70"/>
            <p:cNvSpPr/>
            <p:nvPr/>
          </p:nvSpPr>
          <p:spPr bwMode="auto">
            <a:xfrm>
              <a:off x="357312" y="1582734"/>
              <a:ext cx="2559051" cy="972000"/>
            </a:xfrm>
            <a:prstGeom prst="roundRect">
              <a:avLst>
                <a:gd name="adj" fmla="val 5678"/>
              </a:avLst>
            </a:prstGeom>
            <a:solidFill>
              <a:schemeClr val="bg1"/>
            </a:solidFill>
            <a:ln w="9525"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72000" algn="ctr">
                <a:defRPr/>
              </a:pPr>
              <a:endParaRPr lang="en-US" altLang="ko-KR" sz="1200" b="1" kern="1400" dirty="0">
                <a:solidFill>
                  <a:srgbClr val="160BA9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72" name="TextBox 71"/>
            <p:cNvSpPr txBox="1"/>
            <p:nvPr/>
          </p:nvSpPr>
          <p:spPr bwMode="auto">
            <a:xfrm>
              <a:off x="360487" y="1832086"/>
              <a:ext cx="2555876" cy="49235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72000" algn="ctr">
                <a:defRPr/>
              </a:pPr>
              <a:r>
                <a:rPr lang="ko-KR" altLang="en-US" sz="13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사업공고 및 신청서 접수</a:t>
              </a:r>
              <a:endParaRPr lang="en-US" altLang="ko-KR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72000" algn="ctr">
                <a:defRPr/>
              </a:pPr>
              <a:r>
                <a:rPr lang="en-US" altLang="ko-KR" sz="13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(’17.3~4)</a:t>
              </a:r>
            </a:p>
          </p:txBody>
        </p:sp>
        <p:sp>
          <p:nvSpPr>
            <p:cNvPr id="19487" name="텍스트 개체 틀 4"/>
            <p:cNvSpPr txBox="1">
              <a:spLocks/>
            </p:cNvSpPr>
            <p:nvPr/>
          </p:nvSpPr>
          <p:spPr bwMode="auto">
            <a:xfrm>
              <a:off x="3132262" y="1694083"/>
              <a:ext cx="561657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1pPr>
              <a:lvl2pPr marL="742950" indent="-28575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2pPr>
              <a:lvl3pPr marL="11430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3pPr>
              <a:lvl4pPr marL="16002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4pPr>
              <a:lvl5pPr marL="20574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9pPr>
            </a:lstStyle>
            <a:p>
              <a:pPr algn="just" eaLnBrk="1" hangingPunct="1"/>
              <a:r>
                <a:rPr lang="en-US" altLang="ko-KR" sz="12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•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사업공고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공공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과학기술기반 창업기획사 지원사업 공고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(3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월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 algn="just" eaLnBrk="1" hangingPunct="1"/>
              <a:r>
                <a:rPr lang="en-US" altLang="ko-KR" sz="12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•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신청서 접수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[(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업무협약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공공연구기관</a:t>
              </a:r>
              <a:r>
                <a:rPr lang="ko-KR" altLang="en-US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↔창업기획사</a:t>
              </a:r>
              <a:r>
                <a:rPr lang="en-US" altLang="ko-KR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]→</a:t>
              </a:r>
              <a:r>
                <a:rPr lang="ko-KR" altLang="en-US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실용화진흥원</a:t>
              </a:r>
              <a:r>
                <a:rPr lang="en-US" altLang="ko-KR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(4</a:t>
              </a:r>
              <a:r>
                <a:rPr lang="ko-KR" altLang="en-US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월</a:t>
              </a:r>
              <a:r>
                <a:rPr lang="en-US" altLang="ko-KR" sz="1200" b="1">
                  <a:solidFill>
                    <a:schemeClr val="tx1"/>
                  </a:solidFill>
                  <a:latin typeface="HY중고딕" panose="02030600000101010101" pitchFamily="18" charset="-127"/>
                  <a:ea typeface="HY중고딕" panose="02030600000101010101" pitchFamily="18" charset="-127"/>
                </a:rPr>
                <a:t>)</a:t>
              </a:r>
              <a:endParaRPr lang="en-US" altLang="ko-KR" sz="1200" b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cxnSp>
          <p:nvCxnSpPr>
            <p:cNvPr id="84" name="직선 연결선 83"/>
            <p:cNvCxnSpPr/>
            <p:nvPr/>
          </p:nvCxnSpPr>
          <p:spPr bwMode="auto">
            <a:xfrm>
              <a:off x="2916363" y="2068734"/>
              <a:ext cx="215900" cy="0"/>
            </a:xfrm>
            <a:prstGeom prst="line">
              <a:avLst/>
            </a:prstGeom>
            <a:ln w="25400" cmpd="sng">
              <a:solidFill>
                <a:schemeClr val="accent5">
                  <a:lumMod val="7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65" name="그룹 2"/>
          <p:cNvGrpSpPr>
            <a:grpSpLocks/>
          </p:cNvGrpSpPr>
          <p:nvPr/>
        </p:nvGrpSpPr>
        <p:grpSpPr bwMode="auto">
          <a:xfrm>
            <a:off x="360363" y="2809875"/>
            <a:ext cx="8469312" cy="1081088"/>
            <a:chOff x="360487" y="2783900"/>
            <a:chExt cx="8469313" cy="1080000"/>
          </a:xfrm>
        </p:grpSpPr>
        <p:sp>
          <p:nvSpPr>
            <p:cNvPr id="110" name="모서리가 둥근 직사각형 109"/>
            <p:cNvSpPr/>
            <p:nvPr/>
          </p:nvSpPr>
          <p:spPr bwMode="auto">
            <a:xfrm>
              <a:off x="360487" y="2837821"/>
              <a:ext cx="2555875" cy="972159"/>
            </a:xfrm>
            <a:prstGeom prst="roundRect">
              <a:avLst>
                <a:gd name="adj" fmla="val 5678"/>
              </a:avLst>
            </a:prstGeom>
            <a:solidFill>
              <a:schemeClr val="bg1"/>
            </a:solidFill>
            <a:ln w="9525"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72000" algn="ctr">
                <a:lnSpc>
                  <a:spcPct val="130000"/>
                </a:lnSpc>
                <a:defRPr/>
              </a:pPr>
              <a:endParaRPr lang="en-US" altLang="ko-KR" sz="1300" b="1" kern="1400" dirty="0">
                <a:solidFill>
                  <a:srgbClr val="160BA9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11" name="TextBox 110"/>
            <p:cNvSpPr txBox="1"/>
            <p:nvPr/>
          </p:nvSpPr>
          <p:spPr bwMode="auto">
            <a:xfrm>
              <a:off x="592262" y="3139142"/>
              <a:ext cx="2089150" cy="35207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72000" algn="ctr">
                <a:lnSpc>
                  <a:spcPct val="130000"/>
                </a:lnSpc>
                <a:defRPr/>
              </a:pPr>
              <a:r>
                <a:rPr lang="ko-KR" altLang="en-US" sz="13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사업설명회 개최</a:t>
              </a:r>
              <a:r>
                <a:rPr lang="en-US" altLang="ko-KR" sz="13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(’17.4)</a:t>
              </a:r>
            </a:p>
          </p:txBody>
        </p:sp>
        <p:sp>
          <p:nvSpPr>
            <p:cNvPr id="107" name="양쪽 모서리가 둥근 사각형 106"/>
            <p:cNvSpPr/>
            <p:nvPr/>
          </p:nvSpPr>
          <p:spPr bwMode="auto">
            <a:xfrm rot="16200000">
              <a:off x="5439444" y="476719"/>
              <a:ext cx="1080000" cy="5694363"/>
            </a:xfrm>
            <a:prstGeom prst="round2SameRect">
              <a:avLst>
                <a:gd name="adj1" fmla="val 7456"/>
                <a:gd name="adj2" fmla="val 9037"/>
              </a:avLst>
            </a:prstGeom>
            <a:solidFill>
              <a:schemeClr val="bg1"/>
            </a:solidFill>
            <a:ln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9482" name="텍스트 개체 틀 4"/>
            <p:cNvSpPr txBox="1">
              <a:spLocks/>
            </p:cNvSpPr>
            <p:nvPr/>
          </p:nvSpPr>
          <p:spPr bwMode="auto">
            <a:xfrm>
              <a:off x="3132500" y="2837897"/>
              <a:ext cx="5697300" cy="9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1pPr>
              <a:lvl2pPr marL="742950" indent="-28575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2pPr>
              <a:lvl3pPr marL="11430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3pPr>
              <a:lvl4pPr marL="16002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4pPr>
              <a:lvl5pPr marL="20574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9pPr>
            </a:lstStyle>
            <a:p>
              <a:pPr algn="just" eaLnBrk="1" hangingPunct="1"/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• 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대상 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: 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대학출연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 공공연구기관 및 기술사업화 전문수행 민간 기업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창업기획사</a:t>
              </a:r>
              <a:r>
                <a: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 algn="just" eaLnBrk="1" hangingPunct="1"/>
              <a:r>
                <a:rPr lang="en-US" altLang="ko-KR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 ※ </a:t>
              </a:r>
              <a:r>
                <a:rPr lang="ko-KR" altLang="en-US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민간 기술거래기관</a:t>
              </a:r>
              <a:r>
                <a:rPr lang="en-US" altLang="ko-KR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특허법인</a:t>
              </a:r>
              <a:r>
                <a:rPr lang="en-US" altLang="ko-KR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사업화전문회사</a:t>
              </a:r>
              <a:r>
                <a:rPr lang="en-US" altLang="ko-KR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민간 기술지주회사</a:t>
              </a:r>
              <a:r>
                <a:rPr lang="en-US" altLang="ko-KR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민간 투자회사 등</a:t>
              </a:r>
            </a:p>
          </p:txBody>
        </p:sp>
        <p:cxnSp>
          <p:nvCxnSpPr>
            <p:cNvPr id="109" name="직선 연결선 108"/>
            <p:cNvCxnSpPr/>
            <p:nvPr/>
          </p:nvCxnSpPr>
          <p:spPr bwMode="auto">
            <a:xfrm>
              <a:off x="2916362" y="3323107"/>
              <a:ext cx="215900" cy="0"/>
            </a:xfrm>
            <a:prstGeom prst="line">
              <a:avLst/>
            </a:prstGeom>
            <a:ln w="25400" cmpd="sng">
              <a:solidFill>
                <a:schemeClr val="accent5">
                  <a:lumMod val="7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66" name="그룹 3"/>
          <p:cNvGrpSpPr>
            <a:grpSpLocks/>
          </p:cNvGrpSpPr>
          <p:nvPr/>
        </p:nvGrpSpPr>
        <p:grpSpPr bwMode="auto">
          <a:xfrm>
            <a:off x="179388" y="4092575"/>
            <a:ext cx="8650287" cy="1079500"/>
            <a:chOff x="179512" y="3995792"/>
            <a:chExt cx="8650287" cy="1080000"/>
          </a:xfrm>
        </p:grpSpPr>
        <p:sp>
          <p:nvSpPr>
            <p:cNvPr id="66" name="모서리가 둥근 직사각형 65"/>
            <p:cNvSpPr/>
            <p:nvPr/>
          </p:nvSpPr>
          <p:spPr bwMode="auto">
            <a:xfrm>
              <a:off x="350962" y="4049792"/>
              <a:ext cx="2565400" cy="972000"/>
            </a:xfrm>
            <a:prstGeom prst="roundRect">
              <a:avLst>
                <a:gd name="adj" fmla="val 5678"/>
              </a:avLst>
            </a:prstGeom>
            <a:solidFill>
              <a:schemeClr val="bg1"/>
            </a:solidFill>
            <a:ln w="9525">
              <a:solidFill>
                <a:schemeClr val="accent5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72000" algn="ctr">
                <a:lnSpc>
                  <a:spcPct val="130000"/>
                </a:lnSpc>
                <a:defRPr/>
              </a:pPr>
              <a:endParaRPr lang="en-US" altLang="ko-KR" sz="1200" b="1" kern="1400" dirty="0">
                <a:solidFill>
                  <a:srgbClr val="160BA9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67" name="TextBox 66"/>
            <p:cNvSpPr txBox="1"/>
            <p:nvPr/>
          </p:nvSpPr>
          <p:spPr bwMode="auto">
            <a:xfrm>
              <a:off x="179512" y="4232440"/>
              <a:ext cx="2736850" cy="61305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72000" algn="ctr">
                <a:lnSpc>
                  <a:spcPct val="130000"/>
                </a:lnSpc>
                <a:defRPr/>
              </a:pPr>
              <a:r>
                <a:rPr lang="en-US" altLang="ko-KR" sz="13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3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차 서면평가</a:t>
              </a:r>
              <a:r>
                <a:rPr lang="en-US" altLang="ko-KR" sz="13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(’17.5)</a:t>
              </a:r>
            </a:p>
            <a:p>
              <a:pPr marL="72000" algn="ctr">
                <a:lnSpc>
                  <a:spcPct val="130000"/>
                </a:lnSpc>
                <a:defRPr/>
              </a:pPr>
              <a:r>
                <a:rPr lang="en-US" altLang="ko-KR" sz="13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r>
                <a:rPr lang="ko-KR" altLang="en-US" sz="13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차 발표평가</a:t>
              </a:r>
              <a:r>
                <a:rPr lang="en-US" altLang="ko-KR" sz="13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(’17.5)</a:t>
              </a:r>
            </a:p>
          </p:txBody>
        </p:sp>
        <p:sp>
          <p:nvSpPr>
            <p:cNvPr id="65" name="양쪽 모서리가 둥근 사각형 64"/>
            <p:cNvSpPr/>
            <p:nvPr/>
          </p:nvSpPr>
          <p:spPr bwMode="auto">
            <a:xfrm rot="16200000">
              <a:off x="5442618" y="1688611"/>
              <a:ext cx="1080000" cy="5694362"/>
            </a:xfrm>
            <a:prstGeom prst="round2SameRect">
              <a:avLst>
                <a:gd name="adj1" fmla="val 7456"/>
                <a:gd name="adj2" fmla="val 9037"/>
              </a:avLst>
            </a:prstGeom>
            <a:solidFill>
              <a:schemeClr val="bg1"/>
            </a:solidFill>
            <a:ln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9477" name="텍스트 개체 틀 4"/>
            <p:cNvSpPr txBox="1">
              <a:spLocks/>
            </p:cNvSpPr>
            <p:nvPr/>
          </p:nvSpPr>
          <p:spPr bwMode="auto">
            <a:xfrm>
              <a:off x="3132262" y="4379422"/>
              <a:ext cx="5687888" cy="31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1pPr>
              <a:lvl2pPr marL="742950" indent="-28575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2pPr>
              <a:lvl3pPr marL="11430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3pPr>
              <a:lvl4pPr marL="16002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4pPr>
              <a:lvl5pPr marL="2057400" indent="-228600"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rgbClr val="CC00CC"/>
                  </a:solidFill>
                  <a:latin typeface="Times New Roman" panose="02020603050405020304" pitchFamily="18" charset="0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사업계획서 서면평가를 통한 </a:t>
              </a: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배수 내외 </a:t>
              </a: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차 평가 대상자 선정</a:t>
              </a:r>
              <a:endParaRPr lang="en-US" altLang="ko-KR" sz="12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• 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최종 발표평가를 통한 사업자</a:t>
              </a: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컨소시엄</a:t>
              </a:r>
              <a:r>
                <a:rPr lang="en-US" altLang="ko-KR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선정</a:t>
              </a:r>
              <a:endParaRPr lang="en-US" altLang="ko-KR" sz="12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112" name="직선 연결선 111"/>
            <p:cNvCxnSpPr/>
            <p:nvPr/>
          </p:nvCxnSpPr>
          <p:spPr>
            <a:xfrm>
              <a:off x="2916362" y="4535792"/>
              <a:ext cx="215900" cy="0"/>
            </a:xfrm>
            <a:prstGeom prst="line">
              <a:avLst/>
            </a:prstGeom>
            <a:ln w="25400" cmpd="sng">
              <a:solidFill>
                <a:schemeClr val="accent5">
                  <a:lumMod val="7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67" name="그룹 5"/>
          <p:cNvGrpSpPr>
            <a:grpSpLocks/>
          </p:cNvGrpSpPr>
          <p:nvPr/>
        </p:nvGrpSpPr>
        <p:grpSpPr bwMode="auto">
          <a:xfrm>
            <a:off x="252413" y="5373688"/>
            <a:ext cx="8856662" cy="1079500"/>
            <a:chOff x="252537" y="5179502"/>
            <a:chExt cx="8856663" cy="1080000"/>
          </a:xfrm>
        </p:grpSpPr>
        <p:grpSp>
          <p:nvGrpSpPr>
            <p:cNvPr id="19468" name="그룹 4"/>
            <p:cNvGrpSpPr>
              <a:grpSpLocks/>
            </p:cNvGrpSpPr>
            <p:nvPr/>
          </p:nvGrpSpPr>
          <p:grpSpPr bwMode="auto">
            <a:xfrm>
              <a:off x="350962" y="5179502"/>
              <a:ext cx="8758238" cy="1080000"/>
              <a:chOff x="350962" y="5179502"/>
              <a:chExt cx="8758238" cy="1080000"/>
            </a:xfrm>
          </p:grpSpPr>
          <p:sp>
            <p:nvSpPr>
              <p:cNvPr id="118" name="모서리가 둥근 직사각형 117"/>
              <p:cNvSpPr/>
              <p:nvPr/>
            </p:nvSpPr>
            <p:spPr bwMode="auto">
              <a:xfrm>
                <a:off x="350962" y="5233502"/>
                <a:ext cx="2560637" cy="972000"/>
              </a:xfrm>
              <a:prstGeom prst="roundRect">
                <a:avLst>
                  <a:gd name="adj" fmla="val 5678"/>
                </a:avLst>
              </a:prstGeom>
              <a:solidFill>
                <a:schemeClr val="bg1"/>
              </a:solidFill>
              <a:ln w="9525">
                <a:solidFill>
                  <a:schemeClr val="accent5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72000" algn="ctr">
                  <a:lnSpc>
                    <a:spcPct val="130000"/>
                  </a:lnSpc>
                  <a:defRPr/>
                </a:pPr>
                <a:endParaRPr lang="en-US" altLang="ko-KR" sz="12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15" name="양쪽 모서리가 둥근 사각형 114"/>
              <p:cNvSpPr/>
              <p:nvPr/>
            </p:nvSpPr>
            <p:spPr bwMode="auto">
              <a:xfrm rot="16200000">
                <a:off x="5442619" y="2872321"/>
                <a:ext cx="1080000" cy="5694363"/>
              </a:xfrm>
              <a:prstGeom prst="round2SameRect">
                <a:avLst>
                  <a:gd name="adj1" fmla="val 7456"/>
                  <a:gd name="adj2" fmla="val 9037"/>
                </a:avLst>
              </a:prstGeom>
              <a:solidFill>
                <a:schemeClr val="bg1"/>
              </a:solidFill>
              <a:ln>
                <a:solidFill>
                  <a:schemeClr val="accent5">
                    <a:lumMod val="7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472" name="텍스트 개체 틀 4"/>
              <p:cNvSpPr txBox="1">
                <a:spLocks/>
              </p:cNvSpPr>
              <p:nvPr/>
            </p:nvSpPr>
            <p:spPr bwMode="auto">
              <a:xfrm>
                <a:off x="3132262" y="5562339"/>
                <a:ext cx="5976938" cy="314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1pPr>
                <a:lvl2pPr marL="742950" indent="-285750"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2pPr>
                <a:lvl3pPr marL="1143000" indent="-228600"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3pPr>
                <a:lvl4pPr marL="1600200" indent="-228600"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4pPr>
                <a:lvl5pPr marL="2057400" indent="-228600"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600">
                    <a:solidFill>
                      <a:srgbClr val="CC00CC"/>
                    </a:solidFill>
                    <a:latin typeface="Times New Roman" panose="02020603050405020304" pitchFamily="18" charset="0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</a:pPr>
                <a:r>
                  <a:rPr lang="en-US" altLang="ko-KR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•</a:t>
                </a:r>
                <a:r>
                  <a:rPr lang="ko-KR" altLang="en-US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과제협약 및 사업비 지급</a:t>
                </a:r>
                <a:endParaRPr lang="en-US" altLang="ko-KR" sz="1200" b="1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eaLnBrk="1" hangingPunct="1">
                  <a:lnSpc>
                    <a:spcPct val="120000"/>
                  </a:lnSpc>
                </a:pPr>
                <a:r>
                  <a:rPr lang="en-US" altLang="ko-KR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  - 1</a:t>
                </a:r>
                <a:r>
                  <a:rPr lang="ko-KR" altLang="en-US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차년도 </a:t>
                </a:r>
                <a:r>
                  <a:rPr lang="en-US" altLang="ko-KR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: ’17.5~’18.2(</a:t>
                </a:r>
                <a:r>
                  <a:rPr lang="ko-KR" altLang="en-US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약 </a:t>
                </a:r>
                <a:r>
                  <a:rPr lang="en-US" altLang="ko-KR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10</a:t>
                </a:r>
                <a:r>
                  <a:rPr lang="ko-KR" altLang="en-US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개월 내외</a:t>
                </a:r>
                <a:r>
                  <a:rPr lang="en-US" altLang="ko-KR" sz="1200" b="1"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)</a:t>
                </a:r>
              </a:p>
            </p:txBody>
          </p:sp>
          <p:cxnSp>
            <p:nvCxnSpPr>
              <p:cNvPr id="117" name="직선 연결선 116"/>
              <p:cNvCxnSpPr/>
              <p:nvPr/>
            </p:nvCxnSpPr>
            <p:spPr bwMode="auto">
              <a:xfrm>
                <a:off x="2916362" y="5719502"/>
                <a:ext cx="215900" cy="0"/>
              </a:xfrm>
              <a:prstGeom prst="line">
                <a:avLst/>
              </a:prstGeom>
              <a:ln w="25400" cmpd="sng">
                <a:solidFill>
                  <a:schemeClr val="accent5">
                    <a:lumMod val="7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9" name="TextBox 118"/>
            <p:cNvSpPr txBox="1"/>
            <p:nvPr/>
          </p:nvSpPr>
          <p:spPr bwMode="auto">
            <a:xfrm>
              <a:off x="252537" y="5433620"/>
              <a:ext cx="2736850" cy="5717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72000" algn="ctr">
                <a:lnSpc>
                  <a:spcPct val="130000"/>
                </a:lnSpc>
                <a:defRPr/>
              </a:pPr>
              <a:r>
                <a:rPr lang="ko-KR" altLang="en-US" sz="12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협약체결 및 사업비 지급</a:t>
              </a:r>
              <a:endParaRPr lang="en-US" altLang="ko-KR" sz="12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marL="72000" algn="ctr">
                <a:lnSpc>
                  <a:spcPct val="130000"/>
                </a:lnSpc>
                <a:defRPr/>
              </a:pPr>
              <a:r>
                <a:rPr lang="en-US" altLang="ko-KR" sz="1200" b="1" kern="1400" dirty="0">
                  <a:solidFill>
                    <a:srgbClr val="160BA9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(’17.5)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Ⅳ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접수안내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34963" y="765175"/>
            <a:ext cx="1357312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신청방법</a:t>
            </a:r>
            <a:endParaRPr lang="en-US" altLang="ko-KR" sz="1800" b="1" dirty="0">
              <a:solidFill>
                <a:srgbClr val="FFFFFF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50825" y="87312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11188" y="1268413"/>
            <a:ext cx="8353425" cy="1008062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방문 또는 우편접수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마감시각 내 </a:t>
            </a:r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도착분에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 한하여 인정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/ ‘17.4.28(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금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) 18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시 까지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)</a:t>
            </a:r>
          </a:p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접수처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연구성과실용화진흥원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주소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400" spc="-150" dirty="0">
                <a:solidFill>
                  <a:schemeClr val="tx1"/>
                </a:solidFill>
                <a:latin typeface="+mn-ea"/>
              </a:rPr>
              <a:t>(06752) </a:t>
            </a:r>
            <a:r>
              <a:rPr lang="ko-KR" altLang="en-US" sz="1400" spc="-150">
                <a:solidFill>
                  <a:schemeClr val="tx1"/>
                </a:solidFill>
                <a:latin typeface="+mn-ea"/>
              </a:rPr>
              <a:t>서울시 서초구 바우뫼로 </a:t>
            </a:r>
            <a:r>
              <a:rPr lang="en-US" altLang="ko-KR" sz="1400" spc="-150" dirty="0">
                <a:solidFill>
                  <a:schemeClr val="tx1"/>
                </a:solidFill>
                <a:latin typeface="+mn-ea"/>
              </a:rPr>
              <a:t>27</a:t>
            </a:r>
            <a:r>
              <a:rPr lang="ko-KR" altLang="en-US" sz="1400" spc="-150">
                <a:solidFill>
                  <a:schemeClr val="tx1"/>
                </a:solidFill>
                <a:latin typeface="+mn-ea"/>
              </a:rPr>
              <a:t>길 </a:t>
            </a:r>
            <a:r>
              <a:rPr lang="en-US" altLang="ko-KR" sz="1400" spc="-150" dirty="0">
                <a:solidFill>
                  <a:schemeClr val="tx1"/>
                </a:solidFill>
                <a:latin typeface="+mn-ea"/>
              </a:rPr>
              <a:t>2 </a:t>
            </a:r>
            <a:r>
              <a:rPr lang="ko-KR" altLang="en-US" sz="1400" spc="-150">
                <a:solidFill>
                  <a:schemeClr val="tx1"/>
                </a:solidFill>
                <a:latin typeface="+mn-ea"/>
              </a:rPr>
              <a:t>일동제약빌딩 </a:t>
            </a:r>
            <a:r>
              <a:rPr lang="en-US" altLang="ko-KR" sz="1400" spc="-150" dirty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400" spc="-150">
                <a:solidFill>
                  <a:schemeClr val="tx1"/>
                </a:solidFill>
                <a:latin typeface="+mn-ea"/>
              </a:rPr>
              <a:t>층 연구성과실용화진흥원 실용화전략팀</a:t>
            </a:r>
            <a:endParaRPr lang="en-US" altLang="ko-KR" sz="1400" spc="-1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334963" y="2536825"/>
            <a:ext cx="1357312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문 의 처</a:t>
            </a:r>
            <a:endParaRPr lang="en-US" altLang="ko-KR" sz="1800" b="1" dirty="0">
              <a:solidFill>
                <a:srgbClr val="FFFFFF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250825" y="264477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11188" y="3040063"/>
            <a:ext cx="8353425" cy="1270000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소관 담당부서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미래창조과학부 연구성과혁신기획과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전문기관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연구성과실용화진흥원 실용화전략팀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전화 및 </a:t>
            </a:r>
            <a:r>
              <a:rPr lang="en-US" altLang="ko-KR" sz="1400" dirty="0" err="1">
                <a:solidFill>
                  <a:schemeClr val="tx1"/>
                </a:solidFill>
                <a:latin typeface="+mn-ea"/>
              </a:rPr>
              <a:t>e-MAIL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 : 02-736-9105 / </a:t>
            </a:r>
            <a:r>
              <a:rPr lang="en-US" altLang="ko-KR" sz="1400" dirty="0">
                <a:solidFill>
                  <a:schemeClr val="tx1"/>
                </a:solidFill>
                <a:latin typeface="+mn-ea"/>
                <a:hlinkClick r:id="rId3"/>
              </a:rPr>
              <a:t>kms@compa.re.kr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en-US" altLang="ko-KR" sz="1200" spc="-150" dirty="0">
                <a:solidFill>
                  <a:schemeClr val="tx1"/>
                </a:solidFill>
                <a:latin typeface="+mn-ea"/>
              </a:rPr>
              <a:t>    * </a:t>
            </a:r>
            <a:r>
              <a:rPr lang="ko-KR" altLang="en-US" sz="1200" spc="-150">
                <a:solidFill>
                  <a:schemeClr val="tx1"/>
                </a:solidFill>
                <a:latin typeface="+mn-ea"/>
              </a:rPr>
              <a:t>신청서</a:t>
            </a:r>
            <a:r>
              <a:rPr lang="en-US" altLang="ko-KR" sz="1200" spc="-15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spc="-150">
                <a:solidFill>
                  <a:schemeClr val="tx1"/>
                </a:solidFill>
                <a:latin typeface="+mn-ea"/>
              </a:rPr>
              <a:t>제출 및 접수 등 자세한 내용은 연구성과실용화진흥원으로 문의 주시기 바랍니다</a:t>
            </a:r>
            <a:r>
              <a:rPr lang="en-US" altLang="ko-KR" sz="1200" spc="-150" dirty="0">
                <a:solidFill>
                  <a:schemeClr val="tx1"/>
                </a:solidFill>
                <a:latin typeface="+mn-ea"/>
              </a:rPr>
              <a:t>.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34963" y="4503738"/>
            <a:ext cx="1357312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신청서류</a:t>
            </a:r>
            <a:endParaRPr lang="en-US" altLang="ko-KR" sz="1800" b="1" dirty="0">
              <a:solidFill>
                <a:srgbClr val="FFFFFF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250825" y="4611688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11188" y="5006975"/>
            <a:ext cx="8353425" cy="1268413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사업신청 공문서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신청기관별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부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사업계획서 </a:t>
            </a:r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인쇄본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: 10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부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&lt;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제본하여 제출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부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사본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8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부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)&gt;</a:t>
            </a:r>
          </a:p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사업신청 공문 및 계획서 파일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: USB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메모리 또는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CD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등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개</a:t>
            </a:r>
            <a:endParaRPr lang="en-US" altLang="ko-KR" sz="1400" dirty="0">
              <a:solidFill>
                <a:schemeClr val="tx1"/>
              </a:solidFill>
              <a:latin typeface="+mn-ea"/>
            </a:endParaRPr>
          </a:p>
          <a:p>
            <a:pPr latinLnBrk="1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증빙서류</a:t>
            </a:r>
            <a:r>
              <a:rPr lang="ko-KR" altLang="en-US" sz="14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업무협약서 포함 관련 제반 증빙자료 등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부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&lt;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원본 중 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개에 첨부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400">
                <a:solidFill>
                  <a:schemeClr val="tx1"/>
                </a:solidFill>
                <a:latin typeface="+mn-ea"/>
              </a:rPr>
              <a:t>제본하여 제출</a:t>
            </a:r>
            <a:r>
              <a:rPr lang="en-US" altLang="ko-KR" sz="1400" dirty="0">
                <a:solidFill>
                  <a:schemeClr val="tx1"/>
                </a:solidFill>
                <a:latin typeface="+mn-ea"/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5" name="Rectangle 9"/>
          <p:cNvSpPr>
            <a:spLocks noChangeArrowheads="1"/>
          </p:cNvSpPr>
          <p:nvPr/>
        </p:nvSpPr>
        <p:spPr bwMode="auto">
          <a:xfrm>
            <a:off x="-1588" y="9525"/>
            <a:ext cx="9145588" cy="61118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wrap="none"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  <a:defRPr/>
            </a:pPr>
            <a:r>
              <a:rPr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noProof="1" smtClean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Ⅳ</a:t>
            </a:r>
            <a:r>
              <a:rPr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8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접수안내</a:t>
            </a:r>
            <a:endParaRPr lang="en-US" altLang="ko-KR" sz="28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34963" y="765175"/>
            <a:ext cx="1357312" cy="49212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altLang="ko-KR" sz="1800" b="1" dirty="0"/>
              <a:t> </a:t>
            </a:r>
            <a:r>
              <a:rPr lang="ko-KR" altLang="en-US" sz="1800" b="1"/>
              <a:t>지원제외</a:t>
            </a:r>
            <a:endParaRPr lang="en-US" altLang="ko-KR" sz="1800" b="1" dirty="0">
              <a:solidFill>
                <a:srgbClr val="FFFFFF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50825" y="873125"/>
            <a:ext cx="180975" cy="18097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11188" y="1268413"/>
            <a:ext cx="8353425" cy="2592387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66700" indent="-266700" algn="just" latinLnBrk="1">
              <a:lnSpc>
                <a:spcPct val="160000"/>
              </a:lnSpc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「국가연구개발사업의 관리 등에 관한 규정」제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27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조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참여제한 기간 및 사업비 환수 기준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에 의하여 참여제한이 종료되지 않은 자</a:t>
            </a:r>
          </a:p>
          <a:p>
            <a:pPr marL="266700" indent="-266700" algn="just" latinLnBrk="1">
              <a:lnSpc>
                <a:spcPct val="160000"/>
              </a:lnSpc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</a:t>
            </a:r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미래창조과학부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 및 타 부처･기관 유사사업과 동 신청과제의 연구목표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400" b="1">
                <a:solidFill>
                  <a:schemeClr val="tx1"/>
                </a:solidFill>
                <a:latin typeface="+mn-ea"/>
              </a:rPr>
              <a:t>연구내용 및 연구방법이 동일하게 수행되었거나 수행 중에 있는 경우 </a:t>
            </a:r>
          </a:p>
          <a:p>
            <a:pPr marL="420370" indent="-420370" algn="just" latinLnBrk="1">
              <a:lnSpc>
                <a:spcPct val="160000"/>
              </a:lnSpc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접수마감일 기준 기관 및 대표자가 신용불량상태이거나 금융기관과 거래가 불가능한 경우</a:t>
            </a:r>
          </a:p>
          <a:p>
            <a:pPr marL="420370" indent="-420370" algn="just" latinLnBrk="1">
              <a:lnSpc>
                <a:spcPct val="160000"/>
              </a:lnSpc>
              <a:spcBef>
                <a:spcPts val="100"/>
              </a:spcBef>
              <a:spcAft>
                <a:spcPts val="100"/>
              </a:spcAft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○ 제출서류가 미비하거나 허위로 작성한 경우</a:t>
            </a:r>
          </a:p>
          <a:p>
            <a:pPr marL="622300" indent="-6223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※ </a:t>
            </a:r>
            <a:r>
              <a:rPr lang="ko-KR" altLang="en-US" sz="1100">
                <a:solidFill>
                  <a:schemeClr val="tx1"/>
                </a:solidFill>
                <a:latin typeface="+mn-ea"/>
              </a:rPr>
              <a:t>선정평가 이후 상기 제외 항목에 해당되는 것으로 확인된 경우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>
                <a:solidFill>
                  <a:schemeClr val="tx1"/>
                </a:solidFill>
                <a:latin typeface="+mn-ea"/>
              </a:rPr>
              <a:t>해당과제의 선정 취소 또는 협약을 해약할 수 있음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그림 2" descr="00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그림 4" descr="000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8"/>
          <a:stretch>
            <a:fillRect/>
          </a:stretch>
        </p:blipFill>
        <p:spPr bwMode="auto">
          <a:xfrm>
            <a:off x="0" y="3278188"/>
            <a:ext cx="9144000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302481" y="2011487"/>
            <a:ext cx="8517992" cy="769441"/>
          </a:xfrm>
          <a:prstGeom prst="rect">
            <a:avLst/>
          </a:prstGeom>
          <a:noFill/>
        </p:spPr>
        <p:txBody>
          <a:bodyPr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o-KR" altLang="en-US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경청해 주셔서 감사합니다</a:t>
            </a:r>
            <a:r>
              <a:rPr lang="en-US" altLang="ko-KR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HY견고딕" pitchFamily="18" charset="-127"/>
                <a:ea typeface="HY견고딕" pitchFamily="18" charset="-127"/>
              </a:rPr>
              <a:t>.</a:t>
            </a:r>
            <a:endParaRPr lang="en-US" altLang="ko-KR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2533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2" t="15092" r="5873" b="62662"/>
          <a:stretch>
            <a:fillRect/>
          </a:stretch>
        </p:blipFill>
        <p:spPr bwMode="auto">
          <a:xfrm>
            <a:off x="7740650" y="-3175"/>
            <a:ext cx="1376363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52474</TotalTime>
  <Words>1350</Words>
  <Application>Microsoft Office PowerPoint</Application>
  <PresentationFormat>화면 슬라이드 쇼(4:3)</PresentationFormat>
  <Paragraphs>202</Paragraphs>
  <Slides>14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6" baseType="lpstr">
      <vt:lpstr>나눔바른고딕</vt:lpstr>
      <vt:lpstr>HY헤드라인M</vt:lpstr>
      <vt:lpstr>굴림</vt:lpstr>
      <vt:lpstr>맑은 고딕</vt:lpstr>
      <vt:lpstr>Wingdings</vt:lpstr>
      <vt:lpstr>HY중고딕</vt:lpstr>
      <vt:lpstr>Times New Roman</vt:lpstr>
      <vt:lpstr>돋움</vt:lpstr>
      <vt:lpstr>나눔고딕</vt:lpstr>
      <vt:lpstr>Arial</vt:lpstr>
      <vt:lpstr>HY견고딕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에너지관리공단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1589</dc:creator>
  <cp:lastModifiedBy>user</cp:lastModifiedBy>
  <cp:revision>3765</cp:revision>
  <cp:lastPrinted>2016-12-13T13:01:33Z</cp:lastPrinted>
  <dcterms:created xsi:type="dcterms:W3CDTF">2006-04-12T11:50:05Z</dcterms:created>
  <dcterms:modified xsi:type="dcterms:W3CDTF">2021-12-06T04:30:22Z</dcterms:modified>
</cp:coreProperties>
</file>